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9" r:id="rId4"/>
    <p:sldId id="268" r:id="rId5"/>
    <p:sldId id="261" r:id="rId6"/>
    <p:sldId id="259" r:id="rId7"/>
    <p:sldId id="260" r:id="rId8"/>
    <p:sldId id="266"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04"/>
    <p:restoredTop sz="94694"/>
  </p:normalViewPr>
  <p:slideViewPr>
    <p:cSldViewPr snapToGrid="0" snapToObjects="1">
      <p:cViewPr varScale="1">
        <p:scale>
          <a:sx n="95" d="100"/>
          <a:sy n="95" d="100"/>
        </p:scale>
        <p:origin x="200"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9/8/22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3</a:t>
            </a:fld>
            <a:endParaRPr lang="en-US"/>
          </a:p>
        </p:txBody>
      </p:sp>
    </p:spTree>
    <p:extLst>
      <p:ext uri="{BB962C8B-B14F-4D97-AF65-F5344CB8AC3E}">
        <p14:creationId xmlns:p14="http://schemas.microsoft.com/office/powerpoint/2010/main" val="96904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4</a:t>
            </a:fld>
            <a:endParaRPr lang="en-US"/>
          </a:p>
        </p:txBody>
      </p:sp>
    </p:spTree>
    <p:extLst>
      <p:ext uri="{BB962C8B-B14F-4D97-AF65-F5344CB8AC3E}">
        <p14:creationId xmlns:p14="http://schemas.microsoft.com/office/powerpoint/2010/main" val="16061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2022-09-08</a:t>
            </a:fld>
            <a:endParaRPr lang="en-US"/>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2022-09-08</a:t>
            </a:fld>
            <a:endParaRPr lang="en-US"/>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28798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2022-09-08</a:t>
            </a:fld>
            <a:endParaRPr lang="en-US"/>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2022-09-08</a:t>
            </a:fld>
            <a:endParaRPr lang="en-US"/>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2022-09-08</a:t>
            </a:fld>
            <a:endParaRPr lang="en-US"/>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2022-09-08</a:t>
            </a:fld>
            <a:endParaRPr lang="en-US"/>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2022-09-08</a:t>
            </a:fld>
            <a:endParaRPr lang="en-US"/>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2022-09-08</a:t>
            </a:fld>
            <a:endParaRPr lang="en-US"/>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2022-09-08</a:t>
            </a:fld>
            <a:endParaRPr lang="en-US"/>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2022-09-08</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groups/ig/web-networks/calendar" TargetMode="External"/><Relationship Id="rId2" Type="http://schemas.openxmlformats.org/officeDocument/2006/relationships/hyperlink" Target="https://github.com/w3c/edge-computing-web-exploration/issu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3c.github.io/edge-computing-web-exploration/" TargetMode="External"/><Relationship Id="rId2" Type="http://schemas.openxmlformats.org/officeDocument/2006/relationships/hyperlink" Target="https://github.com/w3c/edge-computing-web-explor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3c.github.io/edge-computing-web-exploration/#UC-MLA" TargetMode="External"/><Relationship Id="rId13" Type="http://schemas.openxmlformats.org/officeDocument/2006/relationships/image" Target="../media/image4.gif"/><Relationship Id="rId3" Type="http://schemas.openxmlformats.org/officeDocument/2006/relationships/hyperlink" Target="https://w3c.github.io/edge-computing-web-exploration/#UC-CA" TargetMode="External"/><Relationship Id="rId7" Type="http://schemas.openxmlformats.org/officeDocument/2006/relationships/hyperlink" Target="https://w3c.github.io/edge-computing-web-exploration/#UC-VC" TargetMode="External"/><Relationship Id="rId12"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3c.github.io/edge-computing-web-exploration/#UC-SA" TargetMode="External"/><Relationship Id="rId11" Type="http://schemas.openxmlformats.org/officeDocument/2006/relationships/image" Target="../media/image2.emf"/><Relationship Id="rId5" Type="http://schemas.openxmlformats.org/officeDocument/2006/relationships/hyperlink" Target="https://w3c.github.io/edge-computing-web-exploration/#UC-CG" TargetMode="External"/><Relationship Id="rId10" Type="http://schemas.openxmlformats.org/officeDocument/2006/relationships/image" Target="../media/image1.png"/><Relationship Id="rId4" Type="http://schemas.openxmlformats.org/officeDocument/2006/relationships/hyperlink" Target="https://w3c.github.io/edge-computing-web-exploration/#UC-VR" TargetMode="External"/><Relationship Id="rId9" Type="http://schemas.openxmlformats.org/officeDocument/2006/relationships/hyperlink" Target="https://w3c.github.io/edge-computing-web-exploration/#UC-IVPU"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3c.github.io/edge-computing-web-exploration/#UC-CM" TargetMode="External"/><Relationship Id="rId3" Type="http://schemas.openxmlformats.org/officeDocument/2006/relationships/hyperlink" Target="https://w3c.github.io/edge-computing-web-exploration/#UC-PWMP" TargetMode="External"/><Relationship Id="rId7" Type="http://schemas.openxmlformats.org/officeDocument/2006/relationships/hyperlink" Target="https://w3c.github.io/edge-computing-web-exploration/#UC-RNA"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3c.github.io/edge-computing-web-exploration/#UC-ALPR" TargetMode="External"/><Relationship Id="rId5" Type="http://schemas.openxmlformats.org/officeDocument/2006/relationships/hyperlink" Target="https://w3c.github.io/edge-computing-web-exploration/#UC-LVB" TargetMode="External"/><Relationship Id="rId10" Type="http://schemas.openxmlformats.org/officeDocument/2006/relationships/image" Target="../media/image6.png"/><Relationship Id="rId4" Type="http://schemas.openxmlformats.org/officeDocument/2006/relationships/hyperlink" Target="https://w3c.github.io/edge-computing-web-exploration/#UC-BR" TargetMode="External"/><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7674-345B-6D45-8433-396169D87CDD}"/>
              </a:ext>
            </a:extLst>
          </p:cNvPr>
          <p:cNvSpPr>
            <a:spLocks noGrp="1"/>
          </p:cNvSpPr>
          <p:nvPr>
            <p:ph type="ctrTitle"/>
          </p:nvPr>
        </p:nvSpPr>
        <p:spPr>
          <a:xfrm>
            <a:off x="838200" y="1879883"/>
            <a:ext cx="10515600" cy="1392589"/>
          </a:xfrm>
        </p:spPr>
        <p:txBody>
          <a:bodyPr/>
          <a:lstStyle/>
          <a:p>
            <a:r>
              <a:rPr lang="en-US" dirty="0"/>
              <a:t>Web and Networks IG:</a:t>
            </a:r>
            <a:br>
              <a:rPr lang="en-US" dirty="0"/>
            </a:br>
            <a:r>
              <a:rPr lang="en-US" i="1" dirty="0"/>
              <a:t>Edge Computing Web Exploration</a:t>
            </a:r>
          </a:p>
        </p:txBody>
      </p:sp>
      <p:sp>
        <p:nvSpPr>
          <p:cNvPr id="3" name="Subtitle 2">
            <a:extLst>
              <a:ext uri="{FF2B5EF4-FFF2-40B4-BE49-F238E27FC236}">
                <a16:creationId xmlns:a16="http://schemas.microsoft.com/office/drawing/2014/main" id="{C0E957DB-7468-C943-8F4B-9FE90A3CB8D2}"/>
              </a:ext>
            </a:extLst>
          </p:cNvPr>
          <p:cNvSpPr>
            <a:spLocks noGrp="1"/>
          </p:cNvSpPr>
          <p:nvPr>
            <p:ph type="subTitle" idx="1"/>
          </p:nvPr>
        </p:nvSpPr>
        <p:spPr/>
        <p:txBody>
          <a:bodyPr/>
          <a:lstStyle/>
          <a:p>
            <a:r>
              <a:rPr lang="en-US" dirty="0"/>
              <a:t>TPAC 2022</a:t>
            </a:r>
          </a:p>
          <a:p>
            <a:r>
              <a:rPr lang="en-US" dirty="0"/>
              <a:t>13 September 2022</a:t>
            </a:r>
          </a:p>
        </p:txBody>
      </p:sp>
    </p:spTree>
    <p:extLst>
      <p:ext uri="{BB962C8B-B14F-4D97-AF65-F5344CB8AC3E}">
        <p14:creationId xmlns:p14="http://schemas.microsoft.com/office/powerpoint/2010/main" val="17232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17AD-368A-E858-3FD5-E620FCF354CE}"/>
              </a:ext>
            </a:extLst>
          </p:cNvPr>
          <p:cNvSpPr>
            <a:spLocks noGrp="1"/>
          </p:cNvSpPr>
          <p:nvPr>
            <p:ph type="title"/>
          </p:nvPr>
        </p:nvSpPr>
        <p:spPr/>
        <p:txBody>
          <a:bodyPr/>
          <a:lstStyle/>
          <a:p>
            <a:r>
              <a:rPr lang="en-US" dirty="0"/>
              <a:t>Proposals</a:t>
            </a:r>
          </a:p>
        </p:txBody>
      </p:sp>
      <p:sp>
        <p:nvSpPr>
          <p:cNvPr id="3" name="Text Placeholder 2">
            <a:extLst>
              <a:ext uri="{FF2B5EF4-FFF2-40B4-BE49-F238E27FC236}">
                <a16:creationId xmlns:a16="http://schemas.microsoft.com/office/drawing/2014/main" id="{233C1420-C97C-554F-565B-E2EBA9631341}"/>
              </a:ext>
            </a:extLst>
          </p:cNvPr>
          <p:cNvSpPr>
            <a:spLocks noGrp="1"/>
          </p:cNvSpPr>
          <p:nvPr>
            <p:ph type="body" idx="1"/>
          </p:nvPr>
        </p:nvSpPr>
        <p:spPr/>
        <p:txBody>
          <a:bodyPr/>
          <a:lstStyle/>
          <a:p>
            <a:r>
              <a:rPr lang="en-US" dirty="0"/>
              <a:t>Seamless Code Sharing</a:t>
            </a:r>
          </a:p>
        </p:txBody>
      </p:sp>
      <p:sp>
        <p:nvSpPr>
          <p:cNvPr id="4" name="Content Placeholder 3">
            <a:extLst>
              <a:ext uri="{FF2B5EF4-FFF2-40B4-BE49-F238E27FC236}">
                <a16:creationId xmlns:a16="http://schemas.microsoft.com/office/drawing/2014/main" id="{5EE403A2-B00B-6795-1893-BA4DF31E4E85}"/>
              </a:ext>
            </a:extLst>
          </p:cNvPr>
          <p:cNvSpPr>
            <a:spLocks noGrp="1"/>
          </p:cNvSpPr>
          <p:nvPr>
            <p:ph sz="half" idx="2"/>
          </p:nvPr>
        </p:nvSpPr>
        <p:spPr>
          <a:xfrm>
            <a:off x="839789" y="1662112"/>
            <a:ext cx="3046412" cy="4527551"/>
          </a:xfrm>
        </p:spPr>
        <p:txBody>
          <a:bodyPr/>
          <a:lstStyle/>
          <a:p>
            <a:r>
              <a:rPr lang="en-US" dirty="0"/>
              <a:t>Seamlessly migrate WASM code between cloud and edge.</a:t>
            </a:r>
          </a:p>
        </p:txBody>
      </p:sp>
      <p:sp>
        <p:nvSpPr>
          <p:cNvPr id="5" name="Text Placeholder 4">
            <a:extLst>
              <a:ext uri="{FF2B5EF4-FFF2-40B4-BE49-F238E27FC236}">
                <a16:creationId xmlns:a16="http://schemas.microsoft.com/office/drawing/2014/main" id="{24C9F4E0-1F4C-6E3A-AFF9-25340A6675F0}"/>
              </a:ext>
            </a:extLst>
          </p:cNvPr>
          <p:cNvSpPr>
            <a:spLocks noGrp="1"/>
          </p:cNvSpPr>
          <p:nvPr>
            <p:ph type="body" sz="quarter" idx="3"/>
          </p:nvPr>
        </p:nvSpPr>
        <p:spPr>
          <a:xfrm>
            <a:off x="811211" y="3464489"/>
            <a:ext cx="5183188" cy="529343"/>
          </a:xfrm>
        </p:spPr>
        <p:txBody>
          <a:bodyPr/>
          <a:lstStyle/>
          <a:p>
            <a:r>
              <a:rPr lang="en-US" dirty="0"/>
              <a:t>Distributed Worker</a:t>
            </a:r>
          </a:p>
        </p:txBody>
      </p:sp>
      <p:sp>
        <p:nvSpPr>
          <p:cNvPr id="6" name="Content Placeholder 5">
            <a:extLst>
              <a:ext uri="{FF2B5EF4-FFF2-40B4-BE49-F238E27FC236}">
                <a16:creationId xmlns:a16="http://schemas.microsoft.com/office/drawing/2014/main" id="{9BCB25B3-E878-7E46-FE22-5E1D43895079}"/>
              </a:ext>
            </a:extLst>
          </p:cNvPr>
          <p:cNvSpPr>
            <a:spLocks noGrp="1"/>
          </p:cNvSpPr>
          <p:nvPr>
            <p:ph sz="quarter" idx="4"/>
          </p:nvPr>
        </p:nvSpPr>
        <p:spPr>
          <a:xfrm>
            <a:off x="836612" y="3993832"/>
            <a:ext cx="5183188" cy="2210788"/>
          </a:xfrm>
        </p:spPr>
        <p:txBody>
          <a:bodyPr/>
          <a:lstStyle/>
          <a:p>
            <a:r>
              <a:rPr lang="en-US" dirty="0"/>
              <a:t>Extend existing Worker API to support distributed computing using a discoverable compute utility service.</a:t>
            </a:r>
          </a:p>
        </p:txBody>
      </p:sp>
      <p:sp>
        <p:nvSpPr>
          <p:cNvPr id="7" name="Date Placeholder 6">
            <a:extLst>
              <a:ext uri="{FF2B5EF4-FFF2-40B4-BE49-F238E27FC236}">
                <a16:creationId xmlns:a16="http://schemas.microsoft.com/office/drawing/2014/main" id="{EBA1D229-0DB2-7E06-23C5-D23DF3217394}"/>
              </a:ext>
            </a:extLst>
          </p:cNvPr>
          <p:cNvSpPr>
            <a:spLocks noGrp="1"/>
          </p:cNvSpPr>
          <p:nvPr>
            <p:ph type="dt" sz="half" idx="10"/>
          </p:nvPr>
        </p:nvSpPr>
        <p:spPr/>
        <p:txBody>
          <a:bodyPr/>
          <a:lstStyle/>
          <a:p>
            <a:fld id="{FF90905C-10FF-8047-AA7E-6DC7E8B6AF51}" type="datetime1">
              <a:rPr lang="en-CA" smtClean="0"/>
              <a:t>2022-09-08</a:t>
            </a:fld>
            <a:endParaRPr lang="en-US"/>
          </a:p>
        </p:txBody>
      </p:sp>
      <p:sp>
        <p:nvSpPr>
          <p:cNvPr id="8" name="Slide Number Placeholder 7">
            <a:extLst>
              <a:ext uri="{FF2B5EF4-FFF2-40B4-BE49-F238E27FC236}">
                <a16:creationId xmlns:a16="http://schemas.microsoft.com/office/drawing/2014/main" id="{F29D8531-0168-A90B-C795-B5B130FD9D3A}"/>
              </a:ext>
            </a:extLst>
          </p:cNvPr>
          <p:cNvSpPr>
            <a:spLocks noGrp="1"/>
          </p:cNvSpPr>
          <p:nvPr>
            <p:ph type="sldNum" sz="quarter" idx="12"/>
          </p:nvPr>
        </p:nvSpPr>
        <p:spPr/>
        <p:txBody>
          <a:bodyPr/>
          <a:lstStyle/>
          <a:p>
            <a:fld id="{055BDE2E-7167-1944-9FEE-E44668D91CB6}" type="slidenum">
              <a:rPr lang="en-US" smtClean="0"/>
              <a:t>10</a:t>
            </a:fld>
            <a:endParaRPr lang="en-US"/>
          </a:p>
        </p:txBody>
      </p:sp>
      <p:pic>
        <p:nvPicPr>
          <p:cNvPr id="1028" name="Picture 4">
            <a:extLst>
              <a:ext uri="{FF2B5EF4-FFF2-40B4-BE49-F238E27FC236}">
                <a16:creationId xmlns:a16="http://schemas.microsoft.com/office/drawing/2014/main" id="{F40D311C-761B-9602-1709-D92A4B0BE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529" y="3556874"/>
            <a:ext cx="5055869" cy="28439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DB36F2-DAD0-AAE7-8B02-4A3FAF2F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324" y="1046762"/>
            <a:ext cx="7720199" cy="207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9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0477-480F-196B-C439-568FB6C9E6FA}"/>
              </a:ext>
            </a:extLst>
          </p:cNvPr>
          <p:cNvSpPr>
            <a:spLocks noGrp="1"/>
          </p:cNvSpPr>
          <p:nvPr>
            <p:ph type="title"/>
          </p:nvPr>
        </p:nvSpPr>
        <p:spPr/>
        <p:txBody>
          <a:bodyPr/>
          <a:lstStyle/>
          <a:p>
            <a:r>
              <a:rPr lang="en-US" dirty="0"/>
              <a:t>Discussion (20m)</a:t>
            </a:r>
          </a:p>
        </p:txBody>
      </p:sp>
      <p:sp>
        <p:nvSpPr>
          <p:cNvPr id="3" name="Content Placeholder 2">
            <a:extLst>
              <a:ext uri="{FF2B5EF4-FFF2-40B4-BE49-F238E27FC236}">
                <a16:creationId xmlns:a16="http://schemas.microsoft.com/office/drawing/2014/main" id="{D7C1FD43-F264-936C-6B77-F4AC5041D6B7}"/>
              </a:ext>
            </a:extLst>
          </p:cNvPr>
          <p:cNvSpPr>
            <a:spLocks noGrp="1"/>
          </p:cNvSpPr>
          <p:nvPr>
            <p:ph idx="1"/>
          </p:nvPr>
        </p:nvSpPr>
        <p:spPr/>
        <p:txBody>
          <a:bodyPr/>
          <a:lstStyle/>
          <a:p>
            <a:r>
              <a:rPr lang="en-US" dirty="0"/>
              <a:t>Prioritization</a:t>
            </a:r>
          </a:p>
          <a:p>
            <a:pPr lvl="1"/>
            <a:r>
              <a:rPr lang="en-US" dirty="0"/>
              <a:t>Use cases</a:t>
            </a:r>
          </a:p>
          <a:p>
            <a:pPr lvl="1"/>
            <a:r>
              <a:rPr lang="en-US" dirty="0"/>
              <a:t>Requirements</a:t>
            </a:r>
          </a:p>
          <a:p>
            <a:r>
              <a:rPr lang="en-US" dirty="0"/>
              <a:t>Workload packaging</a:t>
            </a:r>
          </a:p>
          <a:p>
            <a:pPr lvl="1"/>
            <a:r>
              <a:rPr lang="en-US" dirty="0"/>
              <a:t>JS?  WASM?</a:t>
            </a:r>
          </a:p>
          <a:p>
            <a:r>
              <a:rPr lang="en-US" dirty="0"/>
              <a:t>Compatibility</a:t>
            </a:r>
          </a:p>
          <a:p>
            <a:pPr lvl="1"/>
            <a:r>
              <a:rPr lang="en-US" dirty="0"/>
              <a:t>New API or extension of an existing one?</a:t>
            </a:r>
          </a:p>
          <a:p>
            <a:r>
              <a:rPr lang="en-US" dirty="0"/>
              <a:t>Additional Stakeholders, Use Cases, or Requirements?</a:t>
            </a:r>
          </a:p>
        </p:txBody>
      </p:sp>
      <p:sp>
        <p:nvSpPr>
          <p:cNvPr id="4" name="Slide Number Placeholder 3">
            <a:extLst>
              <a:ext uri="{FF2B5EF4-FFF2-40B4-BE49-F238E27FC236}">
                <a16:creationId xmlns:a16="http://schemas.microsoft.com/office/drawing/2014/main" id="{7C0394B5-05B6-1075-58BE-B7A443753924}"/>
              </a:ext>
            </a:extLst>
          </p:cNvPr>
          <p:cNvSpPr>
            <a:spLocks noGrp="1"/>
          </p:cNvSpPr>
          <p:nvPr>
            <p:ph type="sldNum" sz="quarter" idx="12"/>
          </p:nvPr>
        </p:nvSpPr>
        <p:spPr/>
        <p:txBody>
          <a:bodyPr/>
          <a:lstStyle/>
          <a:p>
            <a:fld id="{055BDE2E-7167-1944-9FEE-E44668D91CB6}" type="slidenum">
              <a:rPr lang="en-US" smtClean="0"/>
              <a:t>11</a:t>
            </a:fld>
            <a:endParaRPr lang="en-US"/>
          </a:p>
        </p:txBody>
      </p:sp>
      <p:sp>
        <p:nvSpPr>
          <p:cNvPr id="5" name="Date Placeholder 4">
            <a:extLst>
              <a:ext uri="{FF2B5EF4-FFF2-40B4-BE49-F238E27FC236}">
                <a16:creationId xmlns:a16="http://schemas.microsoft.com/office/drawing/2014/main" id="{7C592D35-8715-4462-1FB9-B183559B45A3}"/>
              </a:ext>
            </a:extLst>
          </p:cNvPr>
          <p:cNvSpPr>
            <a:spLocks noGrp="1"/>
          </p:cNvSpPr>
          <p:nvPr>
            <p:ph type="dt" sz="half" idx="10"/>
          </p:nvPr>
        </p:nvSpPr>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354088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0521-E865-5EAF-B662-4A8E8FD7247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4FBD5C3-2FEE-97C2-1DC0-86EC71FFCF4A}"/>
              </a:ext>
            </a:extLst>
          </p:cNvPr>
          <p:cNvSpPr>
            <a:spLocks noGrp="1"/>
          </p:cNvSpPr>
          <p:nvPr>
            <p:ph idx="1"/>
          </p:nvPr>
        </p:nvSpPr>
        <p:spPr/>
        <p:txBody>
          <a:bodyPr/>
          <a:lstStyle/>
          <a:p>
            <a:r>
              <a:rPr lang="en-US" dirty="0"/>
              <a:t>Use </a:t>
            </a:r>
            <a:r>
              <a:rPr lang="en-US" dirty="0" err="1"/>
              <a:t>github</a:t>
            </a:r>
            <a:r>
              <a:rPr lang="en-US" dirty="0"/>
              <a:t> for raising issues (or PRs)</a:t>
            </a:r>
          </a:p>
          <a:p>
            <a:pPr lvl="1"/>
            <a:r>
              <a:rPr lang="en-US" dirty="0">
                <a:hlinkClick r:id="rId2"/>
              </a:rPr>
              <a:t>https://</a:t>
            </a:r>
            <a:r>
              <a:rPr lang="en-US" dirty="0" err="1">
                <a:hlinkClick r:id="rId2"/>
              </a:rPr>
              <a:t>github.com</a:t>
            </a:r>
            <a:r>
              <a:rPr lang="en-US" dirty="0">
                <a:hlinkClick r:id="rId2"/>
              </a:rPr>
              <a:t>/w3c/edge-computing-web-exploration/issues</a:t>
            </a:r>
            <a:endParaRPr lang="en-US" dirty="0"/>
          </a:p>
          <a:p>
            <a:r>
              <a:rPr lang="en-US" dirty="0"/>
              <a:t>Participate in WNIG (or CG) meetings</a:t>
            </a:r>
          </a:p>
          <a:p>
            <a:pPr lvl="1"/>
            <a:r>
              <a:rPr lang="en-US" dirty="0">
                <a:hlinkClick r:id="rId3"/>
              </a:rPr>
              <a:t>https://www.w3.org/groups/</a:t>
            </a:r>
            <a:r>
              <a:rPr lang="en-US" dirty="0" err="1">
                <a:hlinkClick r:id="rId3"/>
              </a:rPr>
              <a:t>ig</a:t>
            </a:r>
            <a:r>
              <a:rPr lang="en-US" dirty="0">
                <a:hlinkClick r:id="rId3"/>
              </a:rPr>
              <a:t>/web-networks/calendar</a:t>
            </a:r>
            <a:endParaRPr lang="en-US" dirty="0"/>
          </a:p>
        </p:txBody>
      </p:sp>
      <p:sp>
        <p:nvSpPr>
          <p:cNvPr id="4" name="Slide Number Placeholder 3">
            <a:extLst>
              <a:ext uri="{FF2B5EF4-FFF2-40B4-BE49-F238E27FC236}">
                <a16:creationId xmlns:a16="http://schemas.microsoft.com/office/drawing/2014/main" id="{195D58E3-B6CE-831A-086C-14F6E4EF70DE}"/>
              </a:ext>
            </a:extLst>
          </p:cNvPr>
          <p:cNvSpPr>
            <a:spLocks noGrp="1"/>
          </p:cNvSpPr>
          <p:nvPr>
            <p:ph type="sldNum" sz="quarter" idx="12"/>
          </p:nvPr>
        </p:nvSpPr>
        <p:spPr/>
        <p:txBody>
          <a:bodyPr/>
          <a:lstStyle/>
          <a:p>
            <a:fld id="{055BDE2E-7167-1944-9FEE-E44668D91CB6}" type="slidenum">
              <a:rPr lang="en-US" smtClean="0"/>
              <a:t>12</a:t>
            </a:fld>
            <a:endParaRPr lang="en-US"/>
          </a:p>
        </p:txBody>
      </p:sp>
      <p:sp>
        <p:nvSpPr>
          <p:cNvPr id="5" name="Date Placeholder 4">
            <a:extLst>
              <a:ext uri="{FF2B5EF4-FFF2-40B4-BE49-F238E27FC236}">
                <a16:creationId xmlns:a16="http://schemas.microsoft.com/office/drawing/2014/main" id="{88DBF4DF-A8A8-CB15-799A-8FA0909F655A}"/>
              </a:ext>
            </a:extLst>
          </p:cNvPr>
          <p:cNvSpPr>
            <a:spLocks noGrp="1"/>
          </p:cNvSpPr>
          <p:nvPr>
            <p:ph type="dt" sz="half" idx="10"/>
          </p:nvPr>
        </p:nvSpPr>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34455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F692-DC72-F8D2-C3AB-ECAAF942E2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5E69EBB-5584-194F-71BA-0FDFEE2BE4D7}"/>
              </a:ext>
            </a:extLst>
          </p:cNvPr>
          <p:cNvSpPr>
            <a:spLocks noGrp="1"/>
          </p:cNvSpPr>
          <p:nvPr>
            <p:ph idx="1"/>
          </p:nvPr>
        </p:nvSpPr>
        <p:spPr/>
        <p:txBody>
          <a:bodyPr/>
          <a:lstStyle/>
          <a:p>
            <a:r>
              <a:rPr lang="en-US" dirty="0"/>
              <a:t>Summary (40m)</a:t>
            </a:r>
          </a:p>
          <a:p>
            <a:pPr lvl="1"/>
            <a:r>
              <a:rPr lang="en-US" dirty="0"/>
              <a:t>Explainer</a:t>
            </a:r>
          </a:p>
          <a:p>
            <a:pPr lvl="2"/>
            <a:r>
              <a:rPr lang="en-US" dirty="0"/>
              <a:t>Repo: </a:t>
            </a:r>
            <a:r>
              <a:rPr lang="en-US" dirty="0">
                <a:hlinkClick r:id="rId2"/>
              </a:rPr>
              <a:t>https://</a:t>
            </a:r>
            <a:r>
              <a:rPr lang="en-US" dirty="0" err="1">
                <a:hlinkClick r:id="rId2"/>
              </a:rPr>
              <a:t>github.com</a:t>
            </a:r>
            <a:r>
              <a:rPr lang="en-US" dirty="0">
                <a:hlinkClick r:id="rId2"/>
              </a:rPr>
              <a:t>/w3c/edge-computing-web-exploration</a:t>
            </a:r>
            <a:endParaRPr lang="en-US" dirty="0"/>
          </a:p>
          <a:p>
            <a:pPr lvl="2"/>
            <a:r>
              <a:rPr lang="en-US" dirty="0"/>
              <a:t>Rendered: </a:t>
            </a:r>
            <a:r>
              <a:rPr lang="en-US" dirty="0">
                <a:hlinkClick r:id="rId3"/>
              </a:rPr>
              <a:t>https://w3c.github.io/edge-computing-web-exploration/</a:t>
            </a:r>
            <a:endParaRPr lang="en-US" dirty="0"/>
          </a:p>
          <a:p>
            <a:pPr lvl="1"/>
            <a:r>
              <a:rPr lang="en-US" dirty="0"/>
              <a:t>Use cases</a:t>
            </a:r>
          </a:p>
          <a:p>
            <a:pPr lvl="1"/>
            <a:r>
              <a:rPr lang="en-US" dirty="0"/>
              <a:t>Stakeholders</a:t>
            </a:r>
          </a:p>
          <a:p>
            <a:pPr lvl="1"/>
            <a:r>
              <a:rPr lang="en-US" dirty="0"/>
              <a:t>General Requirements</a:t>
            </a:r>
          </a:p>
          <a:p>
            <a:pPr lvl="1"/>
            <a:r>
              <a:rPr lang="en-US" dirty="0">
                <a:solidFill>
                  <a:schemeClr val="bg2">
                    <a:lumMod val="75000"/>
                  </a:schemeClr>
                </a:solidFill>
              </a:rPr>
              <a:t>Detailed Requirements</a:t>
            </a:r>
          </a:p>
          <a:p>
            <a:pPr lvl="1"/>
            <a:r>
              <a:rPr lang="en-US" dirty="0"/>
              <a:t>Proposals</a:t>
            </a:r>
          </a:p>
          <a:p>
            <a:r>
              <a:rPr lang="en-US" dirty="0"/>
              <a:t>Discussion (20m)</a:t>
            </a:r>
          </a:p>
        </p:txBody>
      </p:sp>
      <p:sp>
        <p:nvSpPr>
          <p:cNvPr id="4" name="Slide Number Placeholder 3">
            <a:extLst>
              <a:ext uri="{FF2B5EF4-FFF2-40B4-BE49-F238E27FC236}">
                <a16:creationId xmlns:a16="http://schemas.microsoft.com/office/drawing/2014/main" id="{BDAC4B47-2D6B-7E6B-C1D0-665B71EDF408}"/>
              </a:ext>
            </a:extLst>
          </p:cNvPr>
          <p:cNvSpPr>
            <a:spLocks noGrp="1"/>
          </p:cNvSpPr>
          <p:nvPr>
            <p:ph type="sldNum" sz="quarter" idx="12"/>
          </p:nvPr>
        </p:nvSpPr>
        <p:spPr/>
        <p:txBody>
          <a:bodyPr/>
          <a:lstStyle/>
          <a:p>
            <a:fld id="{055BDE2E-7167-1944-9FEE-E44668D91CB6}" type="slidenum">
              <a:rPr lang="en-US" smtClean="0"/>
              <a:t>2</a:t>
            </a:fld>
            <a:endParaRPr lang="en-US"/>
          </a:p>
        </p:txBody>
      </p:sp>
      <p:sp>
        <p:nvSpPr>
          <p:cNvPr id="5" name="Date Placeholder 4">
            <a:extLst>
              <a:ext uri="{FF2B5EF4-FFF2-40B4-BE49-F238E27FC236}">
                <a16:creationId xmlns:a16="http://schemas.microsoft.com/office/drawing/2014/main" id="{06A95EC9-1CCD-C2DC-D39D-9B07DC47EF65}"/>
              </a:ext>
            </a:extLst>
          </p:cNvPr>
          <p:cNvSpPr>
            <a:spLocks noGrp="1"/>
          </p:cNvSpPr>
          <p:nvPr>
            <p:ph type="dt" sz="half" idx="10"/>
          </p:nvPr>
        </p:nvSpPr>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378401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Cloud App</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VR/AR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Cloud Gaming</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Streaming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Online Video Conference</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Machine Learning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9"/>
              </a:rPr>
              <a:t>Image and Video Processing and Understanding</a:t>
            </a:r>
            <a:endParaRPr lang="en-CA" b="0" i="0" dirty="0">
              <a:solidFill>
                <a:srgbClr val="000000"/>
              </a:solidFill>
              <a:effectLst/>
              <a:latin typeface="Arial" panose="020B0604020202020204" pitchFamily="34" charset="0"/>
            </a:endParaRPr>
          </a:p>
          <a:p>
            <a:pPr marL="0" indent="0">
              <a:buNone/>
            </a:pPr>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2022-09-08</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3</a:t>
            </a:fld>
            <a:endParaRPr lang="en-US"/>
          </a:p>
        </p:txBody>
      </p:sp>
      <p:pic>
        <p:nvPicPr>
          <p:cNvPr id="7" name="图片 14">
            <a:extLst>
              <a:ext uri="{FF2B5EF4-FFF2-40B4-BE49-F238E27FC236}">
                <a16:creationId xmlns:a16="http://schemas.microsoft.com/office/drawing/2014/main" id="{51C02254-A0CC-C85A-D6C6-401B29506797}"/>
              </a:ext>
            </a:extLst>
          </p:cNvPr>
          <p:cNvPicPr>
            <a:picLocks noChangeAspect="1"/>
          </p:cNvPicPr>
          <p:nvPr/>
        </p:nvPicPr>
        <p:blipFill>
          <a:blip r:embed="rId10"/>
          <a:stretch>
            <a:fillRect/>
          </a:stretch>
        </p:blipFill>
        <p:spPr>
          <a:xfrm>
            <a:off x="6019800" y="412890"/>
            <a:ext cx="3597289" cy="1501672"/>
          </a:xfrm>
          <a:prstGeom prst="rect">
            <a:avLst/>
          </a:prstGeom>
        </p:spPr>
      </p:pic>
      <p:pic>
        <p:nvPicPr>
          <p:cNvPr id="9" name="图片 35">
            <a:extLst>
              <a:ext uri="{FF2B5EF4-FFF2-40B4-BE49-F238E27FC236}">
                <a16:creationId xmlns:a16="http://schemas.microsoft.com/office/drawing/2014/main" id="{96207F38-D36F-B2D2-D755-6402C2783A06}"/>
              </a:ext>
            </a:extLst>
          </p:cNvPr>
          <p:cNvPicPr>
            <a:picLocks noChangeAspect="1"/>
          </p:cNvPicPr>
          <p:nvPr/>
        </p:nvPicPr>
        <p:blipFill>
          <a:blip r:embed="rId11"/>
          <a:stretch>
            <a:fillRect/>
          </a:stretch>
        </p:blipFill>
        <p:spPr>
          <a:xfrm>
            <a:off x="6476611" y="2123140"/>
            <a:ext cx="3728016" cy="1188643"/>
          </a:xfrm>
          <a:prstGeom prst="rect">
            <a:avLst/>
          </a:prstGeom>
        </p:spPr>
      </p:pic>
      <p:pic>
        <p:nvPicPr>
          <p:cNvPr id="10" name="Picture 2" descr="Video Conferencing Leaving You and Your Business Behind for Sales and  Collaboration? - Hc.Services">
            <a:extLst>
              <a:ext uri="{FF2B5EF4-FFF2-40B4-BE49-F238E27FC236}">
                <a16:creationId xmlns:a16="http://schemas.microsoft.com/office/drawing/2014/main" id="{055C7F19-FCAC-B717-5797-1E6EF4DFFE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3625" y="3520361"/>
            <a:ext cx="2306633" cy="118864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9">
            <a:extLst>
              <a:ext uri="{FF2B5EF4-FFF2-40B4-BE49-F238E27FC236}">
                <a16:creationId xmlns:a16="http://schemas.microsoft.com/office/drawing/2014/main" id="{7DC21DCC-EE34-5315-7194-F5DFA89D602F}"/>
              </a:ext>
            </a:extLst>
          </p:cNvPr>
          <p:cNvPicPr>
            <a:picLocks noChangeAspect="1"/>
          </p:cNvPicPr>
          <p:nvPr/>
        </p:nvPicPr>
        <p:blipFill>
          <a:blip r:embed="rId13"/>
          <a:stretch>
            <a:fillRect/>
          </a:stretch>
        </p:blipFill>
        <p:spPr>
          <a:xfrm>
            <a:off x="8972550" y="4851117"/>
            <a:ext cx="2521533" cy="1416261"/>
          </a:xfrm>
          <a:prstGeom prst="rect">
            <a:avLst/>
          </a:prstGeom>
        </p:spPr>
      </p:pic>
    </p:spTree>
    <p:extLst>
      <p:ext uri="{BB962C8B-B14F-4D97-AF65-F5344CB8AC3E}">
        <p14:creationId xmlns:p14="http://schemas.microsoft.com/office/powerpoint/2010/main" val="57495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Professional Web-based Media Production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Background Rendering</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Live video broadcasting mobile application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Automatic License Plate Recognition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Robot Navigation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Child Monitor</a:t>
            </a:r>
            <a:endParaRPr lang="en-CA" b="0" i="0" dirty="0">
              <a:solidFill>
                <a:srgbClr val="000000"/>
              </a:solidFill>
              <a:effectLst/>
              <a:latin typeface="Arial" panose="020B0604020202020204" pitchFamily="34" charset="0"/>
            </a:endParaRPr>
          </a:p>
          <a:p>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2022-09-08</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4</a:t>
            </a:fld>
            <a:endParaRPr lang="en-US"/>
          </a:p>
        </p:txBody>
      </p:sp>
      <p:pic>
        <p:nvPicPr>
          <p:cNvPr id="7" name="图片 18">
            <a:extLst>
              <a:ext uri="{FF2B5EF4-FFF2-40B4-BE49-F238E27FC236}">
                <a16:creationId xmlns:a16="http://schemas.microsoft.com/office/drawing/2014/main" id="{1E1442E4-7A5D-C243-7613-5DB01FC89765}"/>
              </a:ext>
            </a:extLst>
          </p:cNvPr>
          <p:cNvPicPr>
            <a:picLocks noChangeAspect="1"/>
          </p:cNvPicPr>
          <p:nvPr/>
        </p:nvPicPr>
        <p:blipFill rotWithShape="1">
          <a:blip r:embed="rId9"/>
          <a:srcRect t="-2032" b="1"/>
          <a:stretch/>
        </p:blipFill>
        <p:spPr>
          <a:xfrm>
            <a:off x="7501542" y="3688024"/>
            <a:ext cx="2389742" cy="2630989"/>
          </a:xfrm>
          <a:prstGeom prst="rect">
            <a:avLst/>
          </a:prstGeom>
        </p:spPr>
      </p:pic>
      <p:pic>
        <p:nvPicPr>
          <p:cNvPr id="9" name="图片 29">
            <a:extLst>
              <a:ext uri="{FF2B5EF4-FFF2-40B4-BE49-F238E27FC236}">
                <a16:creationId xmlns:a16="http://schemas.microsoft.com/office/drawing/2014/main" id="{82C6FC65-3EDC-1FF8-1E00-FE87D228C658}"/>
              </a:ext>
            </a:extLst>
          </p:cNvPr>
          <p:cNvPicPr>
            <a:picLocks noChangeAspect="1"/>
          </p:cNvPicPr>
          <p:nvPr/>
        </p:nvPicPr>
        <p:blipFill>
          <a:blip r:embed="rId10"/>
          <a:stretch>
            <a:fillRect/>
          </a:stretch>
        </p:blipFill>
        <p:spPr>
          <a:xfrm>
            <a:off x="6095999" y="775228"/>
            <a:ext cx="5279009" cy="2653772"/>
          </a:xfrm>
          <a:prstGeom prst="rect">
            <a:avLst/>
          </a:prstGeom>
        </p:spPr>
      </p:pic>
    </p:spTree>
    <p:extLst>
      <p:ext uri="{BB962C8B-B14F-4D97-AF65-F5344CB8AC3E}">
        <p14:creationId xmlns:p14="http://schemas.microsoft.com/office/powerpoint/2010/main" val="394853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E015-5610-ED63-3044-61B73BCF1014}"/>
              </a:ext>
            </a:extLst>
          </p:cNvPr>
          <p:cNvSpPr>
            <a:spLocks noGrp="1"/>
          </p:cNvSpPr>
          <p:nvPr>
            <p:ph type="title"/>
          </p:nvPr>
        </p:nvSpPr>
        <p:spPr/>
        <p:txBody>
          <a:bodyPr/>
          <a:lstStyle/>
          <a:p>
            <a:r>
              <a:rPr lang="en-US" dirty="0"/>
              <a:t>Stakeholders</a:t>
            </a:r>
          </a:p>
        </p:txBody>
      </p:sp>
      <p:graphicFrame>
        <p:nvGraphicFramePr>
          <p:cNvPr id="6" name="Table 6">
            <a:extLst>
              <a:ext uri="{FF2B5EF4-FFF2-40B4-BE49-F238E27FC236}">
                <a16:creationId xmlns:a16="http://schemas.microsoft.com/office/drawing/2014/main" id="{9B3EA356-D536-C55C-5093-E4EE89D64DA4}"/>
              </a:ext>
            </a:extLst>
          </p:cNvPr>
          <p:cNvGraphicFramePr>
            <a:graphicFrameLocks noGrp="1"/>
          </p:cNvGraphicFramePr>
          <p:nvPr>
            <p:ph idx="1"/>
            <p:extLst>
              <p:ext uri="{D42A27DB-BD31-4B8C-83A1-F6EECF244321}">
                <p14:modId xmlns:p14="http://schemas.microsoft.com/office/powerpoint/2010/main" val="4255501667"/>
              </p:ext>
            </p:extLst>
          </p:nvPr>
        </p:nvGraphicFramePr>
        <p:xfrm>
          <a:off x="838200" y="1138555"/>
          <a:ext cx="10515599" cy="5323840"/>
        </p:xfrm>
        <a:graphic>
          <a:graphicData uri="http://schemas.openxmlformats.org/drawingml/2006/table">
            <a:tbl>
              <a:tblPr firstRow="1" bandRow="1">
                <a:tableStyleId>{5C22544A-7EE6-4342-B048-85BDC9FD1C3A}</a:tableStyleId>
              </a:tblPr>
              <a:tblGrid>
                <a:gridCol w="407670">
                  <a:extLst>
                    <a:ext uri="{9D8B030D-6E8A-4147-A177-3AD203B41FA5}">
                      <a16:colId xmlns:a16="http://schemas.microsoft.com/office/drawing/2014/main" val="2736281167"/>
                    </a:ext>
                  </a:extLst>
                </a:gridCol>
                <a:gridCol w="788670">
                  <a:extLst>
                    <a:ext uri="{9D8B030D-6E8A-4147-A177-3AD203B41FA5}">
                      <a16:colId xmlns:a16="http://schemas.microsoft.com/office/drawing/2014/main" val="1304877862"/>
                    </a:ext>
                  </a:extLst>
                </a:gridCol>
                <a:gridCol w="2777490">
                  <a:extLst>
                    <a:ext uri="{9D8B030D-6E8A-4147-A177-3AD203B41FA5}">
                      <a16:colId xmlns:a16="http://schemas.microsoft.com/office/drawing/2014/main" val="3717792851"/>
                    </a:ext>
                  </a:extLst>
                </a:gridCol>
                <a:gridCol w="4122375">
                  <a:extLst>
                    <a:ext uri="{9D8B030D-6E8A-4147-A177-3AD203B41FA5}">
                      <a16:colId xmlns:a16="http://schemas.microsoft.com/office/drawing/2014/main" val="535422333"/>
                    </a:ext>
                  </a:extLst>
                </a:gridCol>
                <a:gridCol w="2419394">
                  <a:extLst>
                    <a:ext uri="{9D8B030D-6E8A-4147-A177-3AD203B41FA5}">
                      <a16:colId xmlns:a16="http://schemas.microsoft.com/office/drawing/2014/main" val="3561671905"/>
                    </a:ext>
                  </a:extLst>
                </a:gridCol>
              </a:tblGrid>
              <a:tr h="370840">
                <a:tc>
                  <a:txBody>
                    <a:bodyPr/>
                    <a:lstStyle/>
                    <a:p>
                      <a:pPr algn="l"/>
                      <a:r>
                        <a:rPr lang="en-CA" sz="1500" dirty="0">
                          <a:effectLst/>
                        </a:rPr>
                        <a:t>P</a:t>
                      </a:r>
                    </a:p>
                  </a:txBody>
                  <a:tcPr anchor="ctr"/>
                </a:tc>
                <a:tc>
                  <a:txBody>
                    <a:bodyPr/>
                    <a:lstStyle/>
                    <a:p>
                      <a:pPr algn="l"/>
                      <a:r>
                        <a:rPr lang="en-CA" sz="1500" dirty="0" err="1">
                          <a:effectLst/>
                        </a:rPr>
                        <a:t>Abbv</a:t>
                      </a:r>
                      <a:endParaRPr lang="en-CA" sz="1500" dirty="0">
                        <a:effectLst/>
                      </a:endParaRPr>
                    </a:p>
                  </a:txBody>
                  <a:tcPr anchor="ctr"/>
                </a:tc>
                <a:tc>
                  <a:txBody>
                    <a:bodyPr/>
                    <a:lstStyle/>
                    <a:p>
                      <a:pPr algn="l"/>
                      <a:r>
                        <a:rPr lang="en-CA" sz="1500">
                          <a:effectLst/>
                        </a:rPr>
                        <a:t>Category</a:t>
                      </a:r>
                    </a:p>
                  </a:txBody>
                  <a:tcPr anchor="ctr"/>
                </a:tc>
                <a:tc>
                  <a:txBody>
                    <a:bodyPr/>
                    <a:lstStyle/>
                    <a:p>
                      <a:pPr algn="l"/>
                      <a:r>
                        <a:rPr lang="en-CA" sz="1500" dirty="0">
                          <a:effectLst/>
                        </a:rPr>
                        <a:t>Business Model</a:t>
                      </a:r>
                    </a:p>
                  </a:txBody>
                  <a:tcPr anchor="ctr"/>
                </a:tc>
                <a:tc>
                  <a:txBody>
                    <a:bodyPr/>
                    <a:lstStyle/>
                    <a:p>
                      <a:pPr algn="l"/>
                      <a:r>
                        <a:rPr lang="en-CA" sz="1500" dirty="0">
                          <a:effectLst/>
                        </a:rPr>
                        <a:t>Motivation</a:t>
                      </a:r>
                    </a:p>
                  </a:txBody>
                  <a:tcPr anchor="ctr"/>
                </a:tc>
                <a:extLst>
                  <a:ext uri="{0D108BD9-81ED-4DB2-BD59-A6C34878D82A}">
                    <a16:rowId xmlns:a16="http://schemas.microsoft.com/office/drawing/2014/main" val="2519130419"/>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BWSR</a:t>
                      </a:r>
                    </a:p>
                  </a:txBody>
                  <a:tcPr marL="142875" marR="142875" marT="19050" marB="19050" anchor="ctr"/>
                </a:tc>
                <a:tc>
                  <a:txBody>
                    <a:bodyPr/>
                    <a:lstStyle/>
                    <a:p>
                      <a:pPr algn="l"/>
                      <a:r>
                        <a:rPr lang="en-CA" sz="1500" dirty="0">
                          <a:effectLst/>
                        </a:rPr>
                        <a:t>Browser Vendor</a:t>
                      </a:r>
                    </a:p>
                  </a:txBody>
                  <a:tcPr marL="142875" marR="142875" marT="19050" marB="19050" anchor="ctr"/>
                </a:tc>
                <a:tc>
                  <a:txBody>
                    <a:bodyPr/>
                    <a:lstStyle/>
                    <a:p>
                      <a:pPr algn="l"/>
                      <a:r>
                        <a:rPr lang="en-CA" sz="1500">
                          <a:effectLst/>
                        </a:rPr>
                        <a:t>OSS - supported by other business (e.g. CSP, ads/search)</a:t>
                      </a:r>
                    </a:p>
                  </a:txBody>
                  <a:tcPr marL="142875" marR="142875" marT="19050" marB="19050" anchor="ctr"/>
                </a:tc>
                <a:tc>
                  <a:txBody>
                    <a:bodyPr/>
                    <a:lstStyle/>
                    <a:p>
                      <a:pPr algn="l"/>
                      <a:r>
                        <a:rPr lang="en-CA" sz="1500" dirty="0">
                          <a:effectLst/>
                        </a:rPr>
                        <a:t>More applications can use web</a:t>
                      </a:r>
                    </a:p>
                  </a:txBody>
                  <a:tcPr marL="142875" marR="142875" marT="19050" marB="19050" anchor="ctr"/>
                </a:tc>
                <a:extLst>
                  <a:ext uri="{0D108BD9-81ED-4DB2-BD59-A6C34878D82A}">
                    <a16:rowId xmlns:a16="http://schemas.microsoft.com/office/drawing/2014/main" val="316363478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CSP</a:t>
                      </a:r>
                    </a:p>
                  </a:txBody>
                  <a:tcPr marL="142875" marR="142875" marT="19050" marB="19050" anchor="ctr"/>
                </a:tc>
                <a:tc>
                  <a:txBody>
                    <a:bodyPr/>
                    <a:lstStyle/>
                    <a:p>
                      <a:pPr algn="l"/>
                      <a:r>
                        <a:rPr lang="en-CA" sz="1500" dirty="0">
                          <a:effectLst/>
                        </a:rPr>
                        <a:t>Cloud Service Provider</a:t>
                      </a:r>
                    </a:p>
                  </a:txBody>
                  <a:tcPr marL="142875" marR="142875" marT="19050" marB="19050" anchor="ctr"/>
                </a:tc>
                <a:tc>
                  <a:txBody>
                    <a:bodyPr/>
                    <a:lstStyle/>
                    <a:p>
                      <a:pPr algn="l"/>
                      <a:r>
                        <a:rPr lang="en-CA" sz="150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575844973"/>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CDN</a:t>
                      </a:r>
                    </a:p>
                  </a:txBody>
                  <a:tcPr marL="142875" marR="142875" marT="19050" marB="19050" anchor="ctr"/>
                </a:tc>
                <a:tc>
                  <a:txBody>
                    <a:bodyPr/>
                    <a:lstStyle/>
                    <a:p>
                      <a:pPr algn="l"/>
                      <a:r>
                        <a:rPr lang="en-CA" sz="1500" dirty="0">
                          <a:effectLst/>
                        </a:rPr>
                        <a:t>Content Distribution Network</a:t>
                      </a:r>
                    </a:p>
                  </a:txBody>
                  <a:tcPr marL="142875" marR="142875" marT="19050" marB="19050" anchor="ctr"/>
                </a:tc>
                <a:tc>
                  <a:txBody>
                    <a:bodyPr/>
                    <a:lstStyle/>
                    <a:p>
                      <a:pPr algn="l"/>
                      <a:r>
                        <a:rPr lang="en-CA" sz="1500" dirty="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76488081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ISP</a:t>
                      </a:r>
                    </a:p>
                  </a:txBody>
                  <a:tcPr marL="142875" marR="142875" marT="19050" marB="19050" anchor="ctr"/>
                </a:tc>
                <a:tc>
                  <a:txBody>
                    <a:bodyPr/>
                    <a:lstStyle/>
                    <a:p>
                      <a:pPr algn="l"/>
                      <a:r>
                        <a:rPr lang="en-CA" sz="1500">
                          <a:effectLst/>
                        </a:rPr>
                        <a:t>Internet Service Provider</a:t>
                      </a:r>
                    </a:p>
                  </a:txBody>
                  <a:tcPr marL="142875" marR="142875" marT="19050" marB="19050" anchor="ctr"/>
                </a:tc>
                <a:tc>
                  <a:txBody>
                    <a:bodyPr/>
                    <a:lstStyle/>
                    <a:p>
                      <a:pPr algn="l"/>
                      <a:r>
                        <a:rPr lang="en-CA" sz="1500" dirty="0">
                          <a:effectLst/>
                        </a:rPr>
                        <a:t>Subscription/rental; HW sales in some cases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867471318"/>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HW</a:t>
                      </a:r>
                    </a:p>
                  </a:txBody>
                  <a:tcPr marL="142875" marR="142875" marT="19050" marB="19050" anchor="ctr"/>
                </a:tc>
                <a:tc>
                  <a:txBody>
                    <a:bodyPr/>
                    <a:lstStyle/>
                    <a:p>
                      <a:pPr algn="l"/>
                      <a:r>
                        <a:rPr lang="en-CA" sz="1500">
                          <a:effectLst/>
                        </a:rPr>
                        <a:t>Hardware Vendor</a:t>
                      </a:r>
                    </a:p>
                  </a:txBody>
                  <a:tcPr marL="142875" marR="142875" marT="19050" marB="19050" anchor="ctr"/>
                </a:tc>
                <a:tc>
                  <a:txBody>
                    <a:bodyPr/>
                    <a:lstStyle/>
                    <a:p>
                      <a:pPr algn="l"/>
                      <a:r>
                        <a:rPr lang="en-CA" sz="1500" dirty="0">
                          <a:effectLst/>
                        </a:rPr>
                        <a:t>Sale or rental</a:t>
                      </a:r>
                    </a:p>
                  </a:txBody>
                  <a:tcPr marL="142875" marR="142875" marT="19050" marB="19050" anchor="ctr"/>
                </a:tc>
                <a:tc>
                  <a:txBody>
                    <a:bodyPr/>
                    <a:lstStyle/>
                    <a:p>
                      <a:pPr algn="l"/>
                      <a:r>
                        <a:rPr lang="en-CA" sz="1500" dirty="0">
                          <a:effectLst/>
                        </a:rPr>
                        <a:t>Desktops/servers as private edge computers</a:t>
                      </a:r>
                    </a:p>
                  </a:txBody>
                  <a:tcPr marL="142875" marR="142875" marT="19050" marB="19050" anchor="ctr"/>
                </a:tc>
                <a:extLst>
                  <a:ext uri="{0D108BD9-81ED-4DB2-BD59-A6C34878D82A}">
                    <a16:rowId xmlns:a16="http://schemas.microsoft.com/office/drawing/2014/main" val="296676757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NET</a:t>
                      </a:r>
                    </a:p>
                  </a:txBody>
                  <a:tcPr marL="142875" marR="142875" marT="19050" marB="19050" anchor="ctr"/>
                </a:tc>
                <a:tc>
                  <a:txBody>
                    <a:bodyPr/>
                    <a:lstStyle/>
                    <a:p>
                      <a:pPr algn="l"/>
                      <a:r>
                        <a:rPr lang="en-CA" sz="1500">
                          <a:effectLst/>
                        </a:rPr>
                        <a:t>Mobile Network Provider (MEC)</a:t>
                      </a:r>
                    </a:p>
                  </a:txBody>
                  <a:tcPr marL="142875" marR="142875" marT="19050" marB="19050" anchor="ctr"/>
                </a:tc>
                <a:tc>
                  <a:txBody>
                    <a:bodyPr/>
                    <a:lstStyle/>
                    <a:p>
                      <a:pPr algn="l"/>
                      <a:r>
                        <a:rPr lang="en-CA" sz="1500" dirty="0">
                          <a:effectLst/>
                        </a:rPr>
                        <a:t>Usage or subscription, account based (user pays)</a:t>
                      </a:r>
                    </a:p>
                  </a:txBody>
                  <a:tcPr marL="142875" marR="142875" marT="19050" marB="19050" anchor="ctr"/>
                </a:tc>
                <a:tc>
                  <a:txBody>
                    <a:bodyPr/>
                    <a:lstStyle/>
                    <a:p>
                      <a:pPr algn="l"/>
                      <a:r>
                        <a:rPr lang="en-CA" sz="1500" dirty="0">
                          <a:effectLst/>
                        </a:rPr>
                        <a:t>Offer compute utility service</a:t>
                      </a:r>
                    </a:p>
                  </a:txBody>
                  <a:tcPr marL="142875" marR="142875" marT="19050" marB="19050" anchor="ctr"/>
                </a:tc>
                <a:extLst>
                  <a:ext uri="{0D108BD9-81ED-4DB2-BD59-A6C34878D82A}">
                    <a16:rowId xmlns:a16="http://schemas.microsoft.com/office/drawing/2014/main" val="799436767"/>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OS</a:t>
                      </a:r>
                    </a:p>
                  </a:txBody>
                  <a:tcPr marL="142875" marR="142875" marT="19050" marB="19050" anchor="ctr"/>
                </a:tc>
                <a:tc>
                  <a:txBody>
                    <a:bodyPr/>
                    <a:lstStyle/>
                    <a:p>
                      <a:pPr algn="l"/>
                      <a:r>
                        <a:rPr lang="en-CA" sz="1500">
                          <a:effectLst/>
                        </a:rPr>
                        <a:t>Operating System Vendor</a:t>
                      </a:r>
                    </a:p>
                  </a:txBody>
                  <a:tcPr marL="142875" marR="142875" marT="19050" marB="19050" anchor="ctr"/>
                </a:tc>
                <a:tc>
                  <a:txBody>
                    <a:bodyPr/>
                    <a:lstStyle/>
                    <a:p>
                      <a:pPr algn="l"/>
                      <a:r>
                        <a:rPr lang="en-CA" sz="1500" dirty="0">
                          <a:effectLst/>
                        </a:rPr>
                        <a:t>Sale or subscriptions to OS licenses; HW co-sales</a:t>
                      </a:r>
                    </a:p>
                  </a:txBody>
                  <a:tcPr marL="142875" marR="142875" marT="19050" marB="19050" anchor="ctr"/>
                </a:tc>
                <a:tc>
                  <a:txBody>
                    <a:bodyPr/>
                    <a:lstStyle/>
                    <a:p>
                      <a:pPr algn="l"/>
                      <a:r>
                        <a:rPr lang="en-CA" sz="1500" dirty="0">
                          <a:effectLst/>
                        </a:rPr>
                        <a:t>HW co-sales for edge computers</a:t>
                      </a:r>
                    </a:p>
                  </a:txBody>
                  <a:tcPr marL="142875" marR="142875" marT="19050" marB="19050" anchor="ctr"/>
                </a:tc>
                <a:extLst>
                  <a:ext uri="{0D108BD9-81ED-4DB2-BD59-A6C34878D82A}">
                    <a16:rowId xmlns:a16="http://schemas.microsoft.com/office/drawing/2014/main" val="409056313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APPL</a:t>
                      </a:r>
                    </a:p>
                  </a:txBody>
                  <a:tcPr marL="142875" marR="142875" marT="19050" marB="19050" anchor="ctr"/>
                </a:tc>
                <a:tc>
                  <a:txBody>
                    <a:bodyPr/>
                    <a:lstStyle/>
                    <a:p>
                      <a:pPr algn="l"/>
                      <a:r>
                        <a:rPr lang="en-CA" sz="1500">
                          <a:effectLst/>
                        </a:rPr>
                        <a:t>Application Developer</a:t>
                      </a:r>
                    </a:p>
                  </a:txBody>
                  <a:tcPr marL="142875" marR="142875" marT="19050" marB="19050" anchor="ctr"/>
                </a:tc>
                <a:tc>
                  <a:txBody>
                    <a:bodyPr/>
                    <a:lstStyle/>
                    <a:p>
                      <a:pPr algn="l"/>
                      <a:r>
                        <a:rPr lang="en-CA" sz="1500">
                          <a:effectLst/>
                        </a:rPr>
                        <a:t>Sale or subscription to software licenses (or in some cases, ad supported)</a:t>
                      </a:r>
                    </a:p>
                  </a:txBody>
                  <a:tcPr marL="142875" marR="142875" marT="19050" marB="19050" anchor="ctr"/>
                </a:tc>
                <a:tc>
                  <a:txBody>
                    <a:bodyPr/>
                    <a:lstStyle/>
                    <a:p>
                      <a:pPr algn="l"/>
                      <a:r>
                        <a:rPr lang="en-CA" sz="1500" dirty="0">
                          <a:effectLst/>
                        </a:rPr>
                        <a:t>Avoid limitations of client and/or cloud platforms</a:t>
                      </a:r>
                    </a:p>
                  </a:txBody>
                  <a:tcPr marL="142875" marR="142875" marT="19050" marB="19050" anchor="ctr"/>
                </a:tc>
                <a:extLst>
                  <a:ext uri="{0D108BD9-81ED-4DB2-BD59-A6C34878D82A}">
                    <a16:rowId xmlns:a16="http://schemas.microsoft.com/office/drawing/2014/main" val="229100925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SVC</a:t>
                      </a:r>
                    </a:p>
                  </a:txBody>
                  <a:tcPr marL="142875" marR="142875" marT="19050" marB="19050" anchor="ctr"/>
                </a:tc>
                <a:tc>
                  <a:txBody>
                    <a:bodyPr/>
                    <a:lstStyle/>
                    <a:p>
                      <a:pPr algn="l"/>
                      <a:r>
                        <a:rPr lang="en-CA" sz="1500">
                          <a:effectLst/>
                        </a:rPr>
                        <a:t>Web Service (API) Provider</a:t>
                      </a:r>
                    </a:p>
                  </a:txBody>
                  <a:tcPr marL="142875" marR="142875" marT="19050" marB="19050" anchor="ctr"/>
                </a:tc>
                <a:tc>
                  <a:txBody>
                    <a:bodyPr/>
                    <a:lstStyle/>
                    <a:p>
                      <a:pPr algn="l"/>
                      <a:r>
                        <a:rPr lang="en-CA" sz="1500">
                          <a:effectLst/>
                        </a:rPr>
                        <a:t>Usage or subscription, account based (user pays)</a:t>
                      </a:r>
                    </a:p>
                  </a:txBody>
                  <a:tcPr marL="142875" marR="142875" marT="19050" marB="19050" anchor="ctr"/>
                </a:tc>
                <a:tc>
                  <a:txBody>
                    <a:bodyPr/>
                    <a:lstStyle/>
                    <a:p>
                      <a:pPr algn="l"/>
                      <a:r>
                        <a:rPr lang="en-CA" sz="1500" dirty="0">
                          <a:effectLst/>
                        </a:rPr>
                        <a:t>Improved deployment options; increased usage</a:t>
                      </a:r>
                    </a:p>
                  </a:txBody>
                  <a:tcPr marL="142875" marR="142875" marT="19050" marB="19050" anchor="ctr"/>
                </a:tc>
                <a:extLst>
                  <a:ext uri="{0D108BD9-81ED-4DB2-BD59-A6C34878D82A}">
                    <a16:rowId xmlns:a16="http://schemas.microsoft.com/office/drawing/2014/main" val="252509693"/>
                  </a:ext>
                </a:extLst>
              </a:tr>
              <a:tr h="370840">
                <a:tc>
                  <a:txBody>
                    <a:bodyPr/>
                    <a:lstStyle/>
                    <a:p>
                      <a:pPr algn="l"/>
                      <a:endParaRPr lang="en-CA" sz="1500" dirty="0">
                        <a:effectLst/>
                      </a:endParaRPr>
                    </a:p>
                  </a:txBody>
                  <a:tcPr marL="142875" marR="142875" marT="19050" marB="19050" anchor="ctr"/>
                </a:tc>
                <a:tc>
                  <a:txBody>
                    <a:bodyPr/>
                    <a:lstStyle/>
                    <a:p>
                      <a:pPr algn="l"/>
                      <a:r>
                        <a:rPr lang="en-CA" sz="1500">
                          <a:effectLst/>
                        </a:rPr>
                        <a:t>USER</a:t>
                      </a:r>
                    </a:p>
                  </a:txBody>
                  <a:tcPr marL="142875" marR="142875" marT="19050" marB="19050" anchor="ctr"/>
                </a:tc>
                <a:tc>
                  <a:txBody>
                    <a:bodyPr/>
                    <a:lstStyle/>
                    <a:p>
                      <a:pPr algn="l"/>
                      <a:r>
                        <a:rPr lang="en-CA" sz="1500" dirty="0">
                          <a:effectLst/>
                        </a:rPr>
                        <a:t>End User</a:t>
                      </a:r>
                    </a:p>
                  </a:txBody>
                  <a:tcPr marL="142875" marR="142875" marT="19050" marB="19050" anchor="ctr"/>
                </a:tc>
                <a:tc>
                  <a:txBody>
                    <a:bodyPr/>
                    <a:lstStyle/>
                    <a:p>
                      <a:pPr algn="l"/>
                      <a:r>
                        <a:rPr lang="en-CA" sz="1500">
                          <a:effectLst/>
                        </a:rPr>
                        <a:t>Direct payment, bundled cost, or private HW</a:t>
                      </a:r>
                    </a:p>
                  </a:txBody>
                  <a:tcPr marL="142875" marR="142875" marT="19050" marB="19050" anchor="ctr"/>
                </a:tc>
                <a:tc>
                  <a:txBody>
                    <a:bodyPr/>
                    <a:lstStyle/>
                    <a:p>
                      <a:pPr algn="l"/>
                      <a:r>
                        <a:rPr lang="en-CA" sz="1500" dirty="0">
                          <a:effectLst/>
                        </a:rPr>
                        <a:t>Improved performance, lower latency</a:t>
                      </a:r>
                    </a:p>
                  </a:txBody>
                  <a:tcPr marL="142875" marR="142875" marT="19050" marB="19050" anchor="ctr"/>
                </a:tc>
                <a:extLst>
                  <a:ext uri="{0D108BD9-81ED-4DB2-BD59-A6C34878D82A}">
                    <a16:rowId xmlns:a16="http://schemas.microsoft.com/office/drawing/2014/main" val="1456807171"/>
                  </a:ext>
                </a:extLst>
              </a:tr>
            </a:tbl>
          </a:graphicData>
        </a:graphic>
      </p:graphicFrame>
      <p:sp>
        <p:nvSpPr>
          <p:cNvPr id="4" name="Slide Number Placeholder 3">
            <a:extLst>
              <a:ext uri="{FF2B5EF4-FFF2-40B4-BE49-F238E27FC236}">
                <a16:creationId xmlns:a16="http://schemas.microsoft.com/office/drawing/2014/main" id="{8D67DE32-1676-8A00-D3F7-5D82F4EF9243}"/>
              </a:ext>
            </a:extLst>
          </p:cNvPr>
          <p:cNvSpPr>
            <a:spLocks noGrp="1"/>
          </p:cNvSpPr>
          <p:nvPr>
            <p:ph type="sldNum" sz="quarter" idx="12"/>
          </p:nvPr>
        </p:nvSpPr>
        <p:spPr/>
        <p:txBody>
          <a:bodyPr/>
          <a:lstStyle/>
          <a:p>
            <a:fld id="{055BDE2E-7167-1944-9FEE-E44668D91CB6}" type="slidenum">
              <a:rPr lang="en-US" smtClean="0"/>
              <a:t>5</a:t>
            </a:fld>
            <a:endParaRPr lang="en-US"/>
          </a:p>
        </p:txBody>
      </p:sp>
      <p:sp>
        <p:nvSpPr>
          <p:cNvPr id="5" name="Date Placeholder 4">
            <a:extLst>
              <a:ext uri="{FF2B5EF4-FFF2-40B4-BE49-F238E27FC236}">
                <a16:creationId xmlns:a16="http://schemas.microsoft.com/office/drawing/2014/main" id="{4FCB9572-521C-DCF1-364E-9934E23F8246}"/>
              </a:ext>
            </a:extLst>
          </p:cNvPr>
          <p:cNvSpPr>
            <a:spLocks noGrp="1"/>
          </p:cNvSpPr>
          <p:nvPr>
            <p:ph type="dt" sz="half" idx="10"/>
          </p:nvPr>
        </p:nvSpPr>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378520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AC1-6BF9-5716-BBD3-7DAE186B3521}"/>
              </a:ext>
            </a:extLst>
          </p:cNvPr>
          <p:cNvSpPr>
            <a:spLocks noGrp="1"/>
          </p:cNvSpPr>
          <p:nvPr>
            <p:ph type="title"/>
          </p:nvPr>
        </p:nvSpPr>
        <p:spPr/>
        <p:txBody>
          <a:bodyPr/>
          <a:lstStyle/>
          <a:p>
            <a:r>
              <a:rPr lang="en-US" dirty="0"/>
              <a:t>General Requirements</a:t>
            </a:r>
          </a:p>
        </p:txBody>
      </p:sp>
      <p:graphicFrame>
        <p:nvGraphicFramePr>
          <p:cNvPr id="6" name="Table 6">
            <a:extLst>
              <a:ext uri="{FF2B5EF4-FFF2-40B4-BE49-F238E27FC236}">
                <a16:creationId xmlns:a16="http://schemas.microsoft.com/office/drawing/2014/main" id="{51BEB9E5-81D3-FD3D-2D49-567E29164DFD}"/>
              </a:ext>
            </a:extLst>
          </p:cNvPr>
          <p:cNvGraphicFramePr>
            <a:graphicFrameLocks noGrp="1"/>
          </p:cNvGraphicFramePr>
          <p:nvPr>
            <p:ph idx="1"/>
            <p:extLst>
              <p:ext uri="{D42A27DB-BD31-4B8C-83A1-F6EECF244321}">
                <p14:modId xmlns:p14="http://schemas.microsoft.com/office/powerpoint/2010/main" val="4063319634"/>
              </p:ext>
            </p:extLst>
          </p:nvPr>
        </p:nvGraphicFramePr>
        <p:xfrm>
          <a:off x="838200" y="1027906"/>
          <a:ext cx="10626090" cy="5339080"/>
        </p:xfrm>
        <a:graphic>
          <a:graphicData uri="http://schemas.openxmlformats.org/drawingml/2006/table">
            <a:tbl>
              <a:tblPr firstRow="1" bandRow="1">
                <a:tableStyleId>{5C22544A-7EE6-4342-B048-85BDC9FD1C3A}</a:tableStyleId>
              </a:tblPr>
              <a:tblGrid>
                <a:gridCol w="419100">
                  <a:extLst>
                    <a:ext uri="{9D8B030D-6E8A-4147-A177-3AD203B41FA5}">
                      <a16:colId xmlns:a16="http://schemas.microsoft.com/office/drawing/2014/main" val="2188702348"/>
                    </a:ext>
                  </a:extLst>
                </a:gridCol>
                <a:gridCol w="1577340">
                  <a:extLst>
                    <a:ext uri="{9D8B030D-6E8A-4147-A177-3AD203B41FA5}">
                      <a16:colId xmlns:a16="http://schemas.microsoft.com/office/drawing/2014/main" val="590380426"/>
                    </a:ext>
                  </a:extLst>
                </a:gridCol>
                <a:gridCol w="8629650">
                  <a:extLst>
                    <a:ext uri="{9D8B030D-6E8A-4147-A177-3AD203B41FA5}">
                      <a16:colId xmlns:a16="http://schemas.microsoft.com/office/drawing/2014/main" val="1790367744"/>
                    </a:ext>
                  </a:extLst>
                </a:gridCol>
              </a:tblGrid>
              <a:tr h="370840">
                <a:tc>
                  <a:txBody>
                    <a:bodyPr/>
                    <a:lstStyle/>
                    <a:p>
                      <a:r>
                        <a:rPr lang="en-US" sz="1800" dirty="0"/>
                        <a:t>P</a:t>
                      </a:r>
                    </a:p>
                  </a:txBody>
                  <a:tcPr/>
                </a:tc>
                <a:tc>
                  <a:txBody>
                    <a:bodyPr/>
                    <a:lstStyle/>
                    <a:p>
                      <a:pPr algn="l"/>
                      <a:r>
                        <a:rPr lang="en-CA" sz="1800">
                          <a:effectLst/>
                        </a:rPr>
                        <a:t>Name</a:t>
                      </a:r>
                    </a:p>
                  </a:txBody>
                  <a:tcPr anchor="ctr"/>
                </a:tc>
                <a:tc>
                  <a:txBody>
                    <a:bodyPr/>
                    <a:lstStyle/>
                    <a:p>
                      <a:pPr algn="l"/>
                      <a:r>
                        <a:rPr lang="en-CA" sz="1800">
                          <a:effectLst/>
                        </a:rPr>
                        <a:t>Description</a:t>
                      </a:r>
                    </a:p>
                  </a:txBody>
                  <a:tcPr anchor="ctr"/>
                </a:tc>
                <a:extLst>
                  <a:ext uri="{0D108BD9-81ED-4DB2-BD59-A6C34878D82A}">
                    <a16:rowId xmlns:a16="http://schemas.microsoft.com/office/drawing/2014/main" val="2793522562"/>
                  </a:ext>
                </a:extLst>
              </a:tr>
              <a:tr h="370840">
                <a:tc>
                  <a:txBody>
                    <a:bodyPr/>
                    <a:lstStyle/>
                    <a:p>
                      <a:endParaRPr lang="en-US" sz="1800"/>
                    </a:p>
                  </a:txBody>
                  <a:tcPr/>
                </a:tc>
                <a:tc>
                  <a:txBody>
                    <a:bodyPr/>
                    <a:lstStyle/>
                    <a:p>
                      <a:pPr algn="l"/>
                      <a:r>
                        <a:rPr lang="en-CA" sz="1800">
                          <a:effectLst/>
                        </a:rPr>
                        <a:t>Performance</a:t>
                      </a:r>
                    </a:p>
                  </a:txBody>
                  <a:tcPr marL="142875" marR="142875" marT="19050" marB="19050" anchor="ctr"/>
                </a:tc>
                <a:tc>
                  <a:txBody>
                    <a:bodyPr/>
                    <a:lstStyle/>
                    <a:p>
                      <a:pPr algn="l"/>
                      <a:r>
                        <a:rPr lang="en-CA" sz="1800" dirty="0">
                          <a:effectLst/>
                        </a:rPr>
                        <a:t>The overall performance of an application using offload, as measured by user responsiveness or time to completion of computational work as appropriate, should be improved.</a:t>
                      </a:r>
                    </a:p>
                  </a:txBody>
                  <a:tcPr marL="142875" marR="142875" marT="19050" marB="19050" anchor="ctr"/>
                </a:tc>
                <a:extLst>
                  <a:ext uri="{0D108BD9-81ED-4DB2-BD59-A6C34878D82A}">
                    <a16:rowId xmlns:a16="http://schemas.microsoft.com/office/drawing/2014/main" val="182447621"/>
                  </a:ext>
                </a:extLst>
              </a:tr>
              <a:tr h="370840">
                <a:tc>
                  <a:txBody>
                    <a:bodyPr/>
                    <a:lstStyle/>
                    <a:p>
                      <a:endParaRPr lang="en-US" sz="1800"/>
                    </a:p>
                  </a:txBody>
                  <a:tcPr/>
                </a:tc>
                <a:tc>
                  <a:txBody>
                    <a:bodyPr/>
                    <a:lstStyle/>
                    <a:p>
                      <a:pPr algn="l"/>
                      <a:r>
                        <a:rPr lang="en-CA" sz="1800">
                          <a:effectLst/>
                        </a:rPr>
                        <a:t>Scalability</a:t>
                      </a:r>
                    </a:p>
                  </a:txBody>
                  <a:tcPr marL="142875" marR="142875" marT="19050" marB="19050" anchor="ctr"/>
                </a:tc>
                <a:tc>
                  <a:txBody>
                    <a:bodyPr/>
                    <a:lstStyle/>
                    <a:p>
                      <a:pPr algn="l"/>
                      <a:r>
                        <a:rPr lang="en-CA" sz="1800">
                          <a:effectLst/>
                        </a:rPr>
                        <a:t>Efficient implementation in a virtualized cluster environment (i.e. a cloud system) should be achievable.</a:t>
                      </a:r>
                    </a:p>
                  </a:txBody>
                  <a:tcPr marL="142875" marR="142875" marT="19050" marB="19050" anchor="ctr"/>
                </a:tc>
                <a:extLst>
                  <a:ext uri="{0D108BD9-81ED-4DB2-BD59-A6C34878D82A}">
                    <a16:rowId xmlns:a16="http://schemas.microsoft.com/office/drawing/2014/main" val="1232397659"/>
                  </a:ext>
                </a:extLst>
              </a:tr>
              <a:tr h="370840">
                <a:tc>
                  <a:txBody>
                    <a:bodyPr/>
                    <a:lstStyle/>
                    <a:p>
                      <a:endParaRPr lang="en-US" sz="1800"/>
                    </a:p>
                  </a:txBody>
                  <a:tcPr/>
                </a:tc>
                <a:tc>
                  <a:txBody>
                    <a:bodyPr/>
                    <a:lstStyle/>
                    <a:p>
                      <a:pPr algn="l"/>
                      <a:r>
                        <a:rPr lang="en-CA" sz="1800">
                          <a:effectLst/>
                        </a:rPr>
                        <a:t>Flexibility</a:t>
                      </a:r>
                    </a:p>
                  </a:txBody>
                  <a:tcPr marL="142875" marR="142875" marT="19050" marB="19050" anchor="ctr"/>
                </a:tc>
                <a:tc>
                  <a:txBody>
                    <a:bodyPr/>
                    <a:lstStyle/>
                    <a:p>
                      <a:pPr algn="l"/>
                      <a:r>
                        <a:rPr lang="en-CA" sz="1800">
                          <a:effectLst/>
                        </a:rPr>
                        <a:t>The solution should allow a variety of compute resources from different providers to be used.</a:t>
                      </a:r>
                    </a:p>
                  </a:txBody>
                  <a:tcPr marL="142875" marR="142875" marT="19050" marB="19050" anchor="ctr"/>
                </a:tc>
                <a:extLst>
                  <a:ext uri="{0D108BD9-81ED-4DB2-BD59-A6C34878D82A}">
                    <a16:rowId xmlns:a16="http://schemas.microsoft.com/office/drawing/2014/main" val="2457126847"/>
                  </a:ext>
                </a:extLst>
              </a:tr>
              <a:tr h="370840">
                <a:tc>
                  <a:txBody>
                    <a:bodyPr/>
                    <a:lstStyle/>
                    <a:p>
                      <a:endParaRPr lang="en-US" sz="1800"/>
                    </a:p>
                  </a:txBody>
                  <a:tcPr/>
                </a:tc>
                <a:tc>
                  <a:txBody>
                    <a:bodyPr/>
                    <a:lstStyle/>
                    <a:p>
                      <a:pPr algn="l"/>
                      <a:r>
                        <a:rPr lang="en-CA" sz="1800">
                          <a:effectLst/>
                        </a:rPr>
                        <a:t>Compatibility</a:t>
                      </a:r>
                    </a:p>
                  </a:txBody>
                  <a:tcPr marL="142875" marR="142875" marT="19050" marB="19050" anchor="ctr"/>
                </a:tc>
                <a:tc>
                  <a:txBody>
                    <a:bodyPr/>
                    <a:lstStyle/>
                    <a:p>
                      <a:pPr algn="l"/>
                      <a:r>
                        <a:rPr lang="en-CA" sz="1800">
                          <a:effectLst/>
                        </a:rPr>
                        <a:t>The proposed standards should be as consistent as possible with existing web standards to maximize adoption.</a:t>
                      </a:r>
                    </a:p>
                  </a:txBody>
                  <a:tcPr marL="142875" marR="142875" marT="19050" marB="19050" anchor="ctr"/>
                </a:tc>
                <a:extLst>
                  <a:ext uri="{0D108BD9-81ED-4DB2-BD59-A6C34878D82A}">
                    <a16:rowId xmlns:a16="http://schemas.microsoft.com/office/drawing/2014/main" val="847790566"/>
                  </a:ext>
                </a:extLst>
              </a:tr>
              <a:tr h="370840">
                <a:tc>
                  <a:txBody>
                    <a:bodyPr/>
                    <a:lstStyle/>
                    <a:p>
                      <a:endParaRPr lang="en-US" sz="1800"/>
                    </a:p>
                  </a:txBody>
                  <a:tcPr/>
                </a:tc>
                <a:tc>
                  <a:txBody>
                    <a:bodyPr/>
                    <a:lstStyle/>
                    <a:p>
                      <a:pPr algn="l"/>
                      <a:r>
                        <a:rPr lang="en-CA" sz="1800">
                          <a:effectLst/>
                        </a:rPr>
                        <a:t>Resiliency</a:t>
                      </a:r>
                    </a:p>
                  </a:txBody>
                  <a:tcPr marL="142875" marR="142875" marT="19050" marB="19050" anchor="ctr"/>
                </a:tc>
                <a:tc>
                  <a:txBody>
                    <a:bodyPr/>
                    <a:lstStyle/>
                    <a:p>
                      <a:pPr algn="l"/>
                      <a:r>
                        <a:rPr lang="en-CA" sz="1800">
                          <a:effectLst/>
                        </a:rPr>
                        <a:t>The solution should allow adaptation to changing circumstances such as changes in relative performance, network connectivity, or failure of a remote Computing Resource.</a:t>
                      </a:r>
                    </a:p>
                  </a:txBody>
                  <a:tcPr marL="142875" marR="142875" marT="19050" marB="19050" anchor="ctr"/>
                </a:tc>
                <a:extLst>
                  <a:ext uri="{0D108BD9-81ED-4DB2-BD59-A6C34878D82A}">
                    <a16:rowId xmlns:a16="http://schemas.microsoft.com/office/drawing/2014/main" val="2098562874"/>
                  </a:ext>
                </a:extLst>
              </a:tr>
              <a:tr h="370840">
                <a:tc>
                  <a:txBody>
                    <a:bodyPr/>
                    <a:lstStyle/>
                    <a:p>
                      <a:endParaRPr lang="en-US" sz="1800"/>
                    </a:p>
                  </a:txBody>
                  <a:tcPr/>
                </a:tc>
                <a:tc>
                  <a:txBody>
                    <a:bodyPr/>
                    <a:lstStyle/>
                    <a:p>
                      <a:pPr algn="l"/>
                      <a:r>
                        <a:rPr lang="en-CA" sz="1800">
                          <a:effectLst/>
                        </a:rPr>
                        <a:t>Security</a:t>
                      </a:r>
                    </a:p>
                  </a:txBody>
                  <a:tcPr marL="142875" marR="142875" marT="19050" marB="19050" anchor="ctr"/>
                </a:tc>
                <a:tc>
                  <a:txBody>
                    <a:bodyPr/>
                    <a:lstStyle/>
                    <a:p>
                      <a:pPr algn="l"/>
                      <a:r>
                        <a:rPr lang="en-CA" sz="1800">
                          <a:effectLst/>
                        </a:rPr>
                        <a:t>The standards should be consistent with existing security expectations for web applications.</a:t>
                      </a:r>
                    </a:p>
                  </a:txBody>
                  <a:tcPr marL="142875" marR="142875" marT="19050" marB="19050" anchor="ctr"/>
                </a:tc>
                <a:extLst>
                  <a:ext uri="{0D108BD9-81ED-4DB2-BD59-A6C34878D82A}">
                    <a16:rowId xmlns:a16="http://schemas.microsoft.com/office/drawing/2014/main" val="1605875485"/>
                  </a:ext>
                </a:extLst>
              </a:tr>
              <a:tr h="370840">
                <a:tc>
                  <a:txBody>
                    <a:bodyPr/>
                    <a:lstStyle/>
                    <a:p>
                      <a:endParaRPr lang="en-US" sz="1800"/>
                    </a:p>
                  </a:txBody>
                  <a:tcPr/>
                </a:tc>
                <a:tc>
                  <a:txBody>
                    <a:bodyPr/>
                    <a:lstStyle/>
                    <a:p>
                      <a:pPr algn="l"/>
                      <a:r>
                        <a:rPr lang="en-CA" sz="1800">
                          <a:effectLst/>
                        </a:rPr>
                        <a:t>Privacy</a:t>
                      </a:r>
                    </a:p>
                  </a:txBody>
                  <a:tcPr marL="142875" marR="142875" marT="19050" marB="19050" anchor="ctr"/>
                </a:tc>
                <a:tc>
                  <a:txBody>
                    <a:bodyPr/>
                    <a:lstStyle/>
                    <a:p>
                      <a:pPr algn="l"/>
                      <a:r>
                        <a:rPr lang="en-CA" sz="1800">
                          <a:effectLst/>
                        </a:rPr>
                        <a:t>The standards should be consistent with existing privacy expectations for web applications.</a:t>
                      </a:r>
                    </a:p>
                  </a:txBody>
                  <a:tcPr marL="142875" marR="142875" marT="19050" marB="19050" anchor="ctr"/>
                </a:tc>
                <a:extLst>
                  <a:ext uri="{0D108BD9-81ED-4DB2-BD59-A6C34878D82A}">
                    <a16:rowId xmlns:a16="http://schemas.microsoft.com/office/drawing/2014/main" val="88295850"/>
                  </a:ext>
                </a:extLst>
              </a:tr>
              <a:tr h="370840">
                <a:tc>
                  <a:txBody>
                    <a:bodyPr/>
                    <a:lstStyle/>
                    <a:p>
                      <a:endParaRPr lang="en-US" sz="1800"/>
                    </a:p>
                  </a:txBody>
                  <a:tcPr/>
                </a:tc>
                <a:tc>
                  <a:txBody>
                    <a:bodyPr/>
                    <a:lstStyle/>
                    <a:p>
                      <a:pPr algn="l"/>
                      <a:r>
                        <a:rPr lang="en-CA" sz="1800">
                          <a:effectLst/>
                        </a:rPr>
                        <a:t>Control</a:t>
                      </a:r>
                    </a:p>
                  </a:txBody>
                  <a:tcPr marL="142875" marR="142875" marT="19050" marB="19050" anchor="ctr"/>
                </a:tc>
                <a:tc>
                  <a:txBody>
                    <a:bodyPr/>
                    <a:lstStyle/>
                    <a:p>
                      <a:pPr algn="l"/>
                      <a:r>
                        <a:rPr lang="en-CA" sz="1800" dirty="0">
                          <a:effectLst/>
                        </a:rPr>
                        <a:t>The use of resources should ultimately be under the control of the entity responsible for paying for their use.</a:t>
                      </a:r>
                    </a:p>
                  </a:txBody>
                  <a:tcPr marL="142875" marR="142875" marT="19050" marB="19050" anchor="ctr"/>
                </a:tc>
                <a:extLst>
                  <a:ext uri="{0D108BD9-81ED-4DB2-BD59-A6C34878D82A}">
                    <a16:rowId xmlns:a16="http://schemas.microsoft.com/office/drawing/2014/main" val="1847507811"/>
                  </a:ext>
                </a:extLst>
              </a:tr>
            </a:tbl>
          </a:graphicData>
        </a:graphic>
      </p:graphicFrame>
      <p:sp>
        <p:nvSpPr>
          <p:cNvPr id="4" name="Slide Number Placeholder 3">
            <a:extLst>
              <a:ext uri="{FF2B5EF4-FFF2-40B4-BE49-F238E27FC236}">
                <a16:creationId xmlns:a16="http://schemas.microsoft.com/office/drawing/2014/main" id="{40AB9024-907A-A063-BC9D-568D2402270C}"/>
              </a:ext>
            </a:extLst>
          </p:cNvPr>
          <p:cNvSpPr>
            <a:spLocks noGrp="1"/>
          </p:cNvSpPr>
          <p:nvPr>
            <p:ph type="sldNum" sz="quarter" idx="12"/>
          </p:nvPr>
        </p:nvSpPr>
        <p:spPr/>
        <p:txBody>
          <a:bodyPr/>
          <a:lstStyle/>
          <a:p>
            <a:fld id="{055BDE2E-7167-1944-9FEE-E44668D91CB6}" type="slidenum">
              <a:rPr lang="en-US" smtClean="0"/>
              <a:t>6</a:t>
            </a:fld>
            <a:endParaRPr lang="en-US"/>
          </a:p>
        </p:txBody>
      </p:sp>
      <p:sp>
        <p:nvSpPr>
          <p:cNvPr id="5" name="Date Placeholder 4">
            <a:extLst>
              <a:ext uri="{FF2B5EF4-FFF2-40B4-BE49-F238E27FC236}">
                <a16:creationId xmlns:a16="http://schemas.microsoft.com/office/drawing/2014/main" id="{B792FB1A-67CD-F47A-F2B5-FC2297015654}"/>
              </a:ext>
            </a:extLst>
          </p:cNvPr>
          <p:cNvSpPr>
            <a:spLocks noGrp="1"/>
          </p:cNvSpPr>
          <p:nvPr>
            <p:ph type="dt" sz="half" idx="10"/>
          </p:nvPr>
        </p:nvSpPr>
        <p:spPr/>
        <p:txBody>
          <a:bodyPr/>
          <a:lstStyle/>
          <a:p>
            <a:fld id="{B929AB1E-7FD9-0A40-B7C0-508CCACB3E9A}" type="datetime1">
              <a:rPr lang="en-CA" smtClean="0"/>
              <a:t>2022-09-08</a:t>
            </a:fld>
            <a:endParaRPr lang="en-US"/>
          </a:p>
        </p:txBody>
      </p:sp>
    </p:spTree>
    <p:extLst>
      <p:ext uri="{BB962C8B-B14F-4D97-AF65-F5344CB8AC3E}">
        <p14:creationId xmlns:p14="http://schemas.microsoft.com/office/powerpoint/2010/main" val="376347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(1/3)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104696519"/>
              </p:ext>
            </p:extLst>
          </p:nvPr>
        </p:nvGraphicFramePr>
        <p:xfrm>
          <a:off x="838200" y="1071563"/>
          <a:ext cx="10706100" cy="455168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463040">
                  <a:extLst>
                    <a:ext uri="{9D8B030D-6E8A-4147-A177-3AD203B41FA5}">
                      <a16:colId xmlns:a16="http://schemas.microsoft.com/office/drawing/2014/main" val="3557803146"/>
                    </a:ext>
                  </a:extLst>
                </a:gridCol>
                <a:gridCol w="78752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 Client Offload.</a:t>
                      </a:r>
                    </a:p>
                  </a:txBody>
                  <a:tcPr marL="142875" marR="142875" marT="19050" marB="19050" anchor="ctr"/>
                </a:tc>
                <a:tc>
                  <a:txBody>
                    <a:bodyPr/>
                    <a:lstStyle/>
                    <a:p>
                      <a:pPr algn="l"/>
                      <a:r>
                        <a:rPr lang="en-CA" sz="1600">
                          <a:effectLst/>
                        </a:rPr>
                        <a:t>Client should be able to offload computing intensive work to an edge resource.</a:t>
                      </a:r>
                    </a:p>
                  </a:txBody>
                  <a:tcPr marL="142875" marR="142875" marT="19050" marB="19050" anchor="ctr"/>
                </a:tc>
                <a:extLst>
                  <a:ext uri="{0D108BD9-81ED-4DB2-BD59-A6C34878D82A}">
                    <a16:rowId xmlns:a16="http://schemas.microsoft.com/office/drawing/2014/main" val="2416519650"/>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R2a: Application-Directed Migration.</a:t>
                      </a:r>
                    </a:p>
                  </a:txBody>
                  <a:tcPr marL="142875" marR="142875" marT="19050" marB="19050" anchor="ctr"/>
                </a:tc>
                <a:tc>
                  <a:txBody>
                    <a:bodyPr/>
                    <a:lstStyle/>
                    <a:p>
                      <a:pPr algn="l"/>
                      <a:r>
                        <a:rPr lang="en-CA" sz="1600">
                          <a:effectLst/>
                        </a:rPr>
                        <a:t>The application should be able to explicitly manage migration of work between computing resources. This may include temporarily running a workload on multiple computing resources to hide transfer latency.</a:t>
                      </a:r>
                    </a:p>
                  </a:txBody>
                  <a:tcPr marL="142875" marR="142875" marT="19050" marB="19050" anchor="ctr"/>
                </a:tc>
                <a:extLst>
                  <a:ext uri="{0D108BD9-81ED-4DB2-BD59-A6C34878D82A}">
                    <a16:rowId xmlns:a16="http://schemas.microsoft.com/office/drawing/2014/main" val="4025724239"/>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R2b: Live Migration.</a:t>
                      </a:r>
                    </a:p>
                  </a:txBody>
                  <a:tcPr marL="142875" marR="142875" marT="19050" marB="19050" anchor="ctr"/>
                </a:tc>
                <a:tc>
                  <a:txBody>
                    <a:bodyPr/>
                    <a:lstStyle/>
                    <a:p>
                      <a:pPr algn="l"/>
                      <a:r>
                        <a:rPr lang="en-CA" sz="1600">
                          <a:effectLst/>
                        </a:rPr>
                        <a:t>The edge cloud should be able to transparently migrate live (running) work between computing resources. This includes between edge resources, cloud resources, and back to the client, as necessary. If the workload is stateful, this includes state capture and transfer.</a:t>
                      </a:r>
                    </a:p>
                  </a:txBody>
                  <a:tcPr marL="142875" marR="142875" marT="19050" marB="19050" anchor="ctr"/>
                </a:tc>
                <a:extLst>
                  <a:ext uri="{0D108BD9-81ED-4DB2-BD59-A6C34878D82A}">
                    <a16:rowId xmlns:a16="http://schemas.microsoft.com/office/drawing/2014/main" val="2975130347"/>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R3: Discovery.</a:t>
                      </a:r>
                    </a:p>
                  </a:txBody>
                  <a:tcPr marL="142875" marR="142875" marT="19050" marB="19050" anchor="ctr"/>
                </a:tc>
                <a:tc>
                  <a:txBody>
                    <a:bodyPr/>
                    <a:lstStyle/>
                    <a:p>
                      <a:pPr algn="l"/>
                      <a:r>
                        <a:rPr lang="en-CA" sz="1600">
                          <a:effectLst/>
                        </a:rPr>
                        <a:t>A client should be able to dynamically enumerate available edge resources.</a:t>
                      </a:r>
                    </a:p>
                  </a:txBody>
                  <a:tcPr marL="142875" marR="142875" marT="19050" marB="19050" anchor="ctr"/>
                </a:tc>
                <a:extLst>
                  <a:ext uri="{0D108BD9-81ED-4DB2-BD59-A6C34878D82A}">
                    <a16:rowId xmlns:a16="http://schemas.microsoft.com/office/drawing/2014/main" val="1881964298"/>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R4: Selection.</a:t>
                      </a:r>
                    </a:p>
                  </a:txBody>
                  <a:tcPr marL="142875" marR="142875" marT="19050" marB="19050" anchor="ctr"/>
                </a:tc>
                <a:tc>
                  <a:txBody>
                    <a:bodyPr/>
                    <a:lstStyle/>
                    <a:p>
                      <a:pPr algn="l"/>
                      <a:r>
                        <a:rPr lang="en-CA" sz="1600" dirty="0">
                          <a:effectLst/>
                        </a:rPr>
                        <a:t>A client should be able to select between available resources, including making a decision about whether offload is appropriate (e.g. running on the client may be the best choice). This selection may be automatic or application-directed, and may require metadata or measurements of the performance and latency of edge resources, and may be static or dynamic. To do: perhaps break variants down into separate sub-requirements. Also, it needs to be clear about how this is different from the out-of-scope issue "Offload policy".</a:t>
                      </a:r>
                    </a:p>
                  </a:txBody>
                  <a:tcPr marL="142875" marR="142875" marT="19050" marB="19050" anchor="ctr"/>
                </a:tc>
                <a:extLst>
                  <a:ext uri="{0D108BD9-81ED-4DB2-BD59-A6C34878D82A}">
                    <a16:rowId xmlns:a16="http://schemas.microsoft.com/office/drawing/2014/main" val="3789759956"/>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2022-09-08</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7</a:t>
            </a:fld>
            <a:endParaRPr lang="en-US"/>
          </a:p>
        </p:txBody>
      </p:sp>
    </p:spTree>
    <p:extLst>
      <p:ext uri="{BB962C8B-B14F-4D97-AF65-F5344CB8AC3E}">
        <p14:creationId xmlns:p14="http://schemas.microsoft.com/office/powerpoint/2010/main" val="70556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(2/3)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1336818733"/>
              </p:ext>
            </p:extLst>
          </p:nvPr>
        </p:nvGraphicFramePr>
        <p:xfrm>
          <a:off x="838200" y="1071563"/>
          <a:ext cx="10706100" cy="491236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57734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a:effectLst/>
                        </a:rPr>
                        <a:t>R5: Packaging.</a:t>
                      </a:r>
                    </a:p>
                  </a:txBody>
                  <a:tcPr marL="142875" marR="142875" marT="19050" marB="19050" anchor="ctr"/>
                </a:tc>
                <a:tc>
                  <a:txBody>
                    <a:bodyPr/>
                    <a:lstStyle/>
                    <a:p>
                      <a:pPr algn="l"/>
                      <a:r>
                        <a:rPr lang="en-CA" sz="1600" dirty="0">
                          <a:effectLst/>
                        </a:rPr>
                        <a:t>A workload should be packaged so it can be executed on a variety of edge resources. This means either platform independence OR a means to negotiate which workloads can run where.</a:t>
                      </a:r>
                    </a:p>
                  </a:txBody>
                  <a:tcPr marL="142875" marR="142875" marT="19050" marB="19050" anchor="ctr"/>
                </a:tc>
                <a:extLst>
                  <a:ext uri="{0D108BD9-81ED-4DB2-BD59-A6C34878D82A}">
                    <a16:rowId xmlns:a16="http://schemas.microsoft.com/office/drawing/2014/main" val="1749510615"/>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dirty="0">
                          <a:effectLst/>
                        </a:rPr>
                        <a:t>R6: Persistence.</a:t>
                      </a:r>
                    </a:p>
                  </a:txBody>
                  <a:tcPr marL="142875" marR="142875" marT="19050" marB="19050" anchor="ctr"/>
                </a:tc>
                <a:tc>
                  <a:txBody>
                    <a:bodyPr/>
                    <a:lstStyle/>
                    <a:p>
                      <a:pPr algn="l"/>
                      <a:r>
                        <a:rPr lang="en-CA" sz="1600" dirty="0">
                          <a:effectLst/>
                        </a:rPr>
                        <a:t>It should be possible for a workload to be run "in the background", possibly event-driven, even if the client is not active. This also implies lifetime management (cleaning up workloads under some conditions, such as if the client has not connected for a certain amount of time, etc.)</a:t>
                      </a:r>
                    </a:p>
                  </a:txBody>
                  <a:tcPr marL="142875" marR="142875" marT="19050" marB="19050" anchor="ctr"/>
                </a:tc>
                <a:extLst>
                  <a:ext uri="{0D108BD9-81ED-4DB2-BD59-A6C34878D82A}">
                    <a16:rowId xmlns:a16="http://schemas.microsoft.com/office/drawing/2014/main" val="1939881566"/>
                  </a:ext>
                </a:extLst>
              </a:tr>
              <a:tr h="370840">
                <a:tc>
                  <a:txBody>
                    <a:bodyPr/>
                    <a:lstStyle/>
                    <a:p>
                      <a:pPr algn="l"/>
                      <a:r>
                        <a:rPr lang="en-CA" sz="1600">
                          <a:effectLst/>
                        </a:rPr>
                        <a:t>Security, Privacy</a:t>
                      </a:r>
                    </a:p>
                  </a:txBody>
                  <a:tcPr marL="142875" marR="142875" marT="19050" marB="19050" anchor="ctr"/>
                </a:tc>
                <a:tc>
                  <a:txBody>
                    <a:bodyPr/>
                    <a:lstStyle/>
                    <a:p>
                      <a:pPr algn="l"/>
                      <a:r>
                        <a:rPr lang="en-CA" sz="1600" dirty="0">
                          <a:effectLst/>
                        </a:rPr>
                        <a:t>R7: Confidentiality and Integrity</a:t>
                      </a:r>
                    </a:p>
                  </a:txBody>
                  <a:tcPr marL="142875" marR="142875" marT="19050" marB="19050" anchor="ctr"/>
                </a:tc>
                <a:tc>
                  <a:txBody>
                    <a:bodyPr/>
                    <a:lstStyle/>
                    <a:p>
                      <a:pPr algn="l"/>
                      <a:r>
                        <a:rPr lang="en-CA" sz="1600" dirty="0">
                          <a:effectLst/>
                        </a:rPr>
                        <a:t>The client should be able to control and protect the data used by an offloaded workload. This may result in constraints upon the selection of offload targets, but it also means data needs to be protected in transit, at rest, etc.</a:t>
                      </a:r>
                    </a:p>
                  </a:txBody>
                  <a:tcPr marL="142875" marR="142875" marT="19050" marB="19050" anchor="ctr"/>
                </a:tc>
                <a:extLst>
                  <a:ext uri="{0D108BD9-81ED-4DB2-BD59-A6C34878D82A}">
                    <a16:rowId xmlns:a16="http://schemas.microsoft.com/office/drawing/2014/main" val="664007971"/>
                  </a:ext>
                </a:extLst>
              </a:tr>
              <a:tr h="370840">
                <a:tc>
                  <a:txBody>
                    <a:bodyPr/>
                    <a:lstStyle/>
                    <a:p>
                      <a:pPr algn="l"/>
                      <a:r>
                        <a:rPr lang="en-CA" sz="1600">
                          <a:effectLst/>
                        </a:rPr>
                        <a:t>Control</a:t>
                      </a:r>
                    </a:p>
                  </a:txBody>
                  <a:tcPr marL="142875" marR="142875" marT="19050" marB="19050" anchor="ctr"/>
                </a:tc>
                <a:tc>
                  <a:txBody>
                    <a:bodyPr/>
                    <a:lstStyle/>
                    <a:p>
                      <a:pPr algn="l"/>
                      <a:r>
                        <a:rPr lang="en-CA" sz="1600">
                          <a:effectLst/>
                        </a:rPr>
                        <a:t>R8: Resource Management.</a:t>
                      </a:r>
                    </a:p>
                  </a:txBody>
                  <a:tcPr marL="142875" marR="142875" marT="19050" marB="19050" anchor="ctr"/>
                </a:tc>
                <a:tc>
                  <a:txBody>
                    <a:bodyPr/>
                    <a:lstStyle/>
                    <a:p>
                      <a:pPr algn="l"/>
                      <a:r>
                        <a:rPr lang="en-CA" sz="1600" dirty="0">
                          <a:effectLst/>
                        </a:rPr>
                        <a:t>The client should be able to control the use of resources by an offloaded workload on a per-application basis. If an edge resource has a usage charge, for example, a client may want to set quotas on offload, and some applications may need more resources than others. This may also require a negotiation, e.g. a workload may have minimum requirements, making offload mandatory on limited clients. This is partially about QoS as it relates to performance (making sure a minimum amount of resources is available) but is also about controlling charges (so a web app does not abuse the edge resources paid for by a client).</a:t>
                      </a:r>
                    </a:p>
                  </a:txBody>
                  <a:tcPr marL="142875" marR="142875" marT="19050" marB="19050" anchor="ctr"/>
                </a:tc>
                <a:extLst>
                  <a:ext uri="{0D108BD9-81ED-4DB2-BD59-A6C34878D82A}">
                    <a16:rowId xmlns:a16="http://schemas.microsoft.com/office/drawing/2014/main" val="3212395897"/>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2022-09-08</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8</a:t>
            </a:fld>
            <a:endParaRPr lang="en-US"/>
          </a:p>
        </p:txBody>
      </p:sp>
    </p:spTree>
    <p:extLst>
      <p:ext uri="{BB962C8B-B14F-4D97-AF65-F5344CB8AC3E}">
        <p14:creationId xmlns:p14="http://schemas.microsoft.com/office/powerpoint/2010/main" val="85546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(3/3)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894407835"/>
              </p:ext>
            </p:extLst>
          </p:nvPr>
        </p:nvGraphicFramePr>
        <p:xfrm>
          <a:off x="838200" y="1071563"/>
          <a:ext cx="10706100" cy="2961640"/>
        </p:xfrm>
        <a:graphic>
          <a:graphicData uri="http://schemas.openxmlformats.org/drawingml/2006/table">
            <a:tbl>
              <a:tblPr firstRow="1" bandRow="1">
                <a:tableStyleId>{5C22544A-7EE6-4342-B048-85BDC9FD1C3A}</a:tableStyleId>
              </a:tblPr>
              <a:tblGrid>
                <a:gridCol w="1424940">
                  <a:extLst>
                    <a:ext uri="{9D8B030D-6E8A-4147-A177-3AD203B41FA5}">
                      <a16:colId xmlns:a16="http://schemas.microsoft.com/office/drawing/2014/main" val="4113135175"/>
                    </a:ext>
                  </a:extLst>
                </a:gridCol>
                <a:gridCol w="152019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Scalability</a:t>
                      </a:r>
                    </a:p>
                  </a:txBody>
                  <a:tcPr marL="142875" marR="142875" marT="19050" marB="19050" anchor="ctr"/>
                </a:tc>
                <a:tc>
                  <a:txBody>
                    <a:bodyPr/>
                    <a:lstStyle/>
                    <a:p>
                      <a:pPr algn="l"/>
                      <a:r>
                        <a:rPr lang="en-CA" sz="1600">
                          <a:effectLst/>
                        </a:rPr>
                        <a:t>R9: Statelessness</a:t>
                      </a:r>
                    </a:p>
                  </a:txBody>
                  <a:tcPr marL="142875" marR="142875" marT="19050" marB="19050" anchor="ctr"/>
                </a:tc>
                <a:tc>
                  <a:txBody>
                    <a:bodyPr/>
                    <a:lstStyle/>
                    <a:p>
                      <a:pPr algn="l"/>
                      <a:r>
                        <a:rPr lang="en-CA" sz="1600" dirty="0">
                          <a:effectLst/>
                        </a:rPr>
                        <a:t>It should be possible to identify workloads that are stateless so they can be run in a more scalable manner, using </a:t>
                      </a:r>
                      <a:r>
                        <a:rPr lang="en-CA" sz="1600" dirty="0" err="1">
                          <a:effectLst/>
                        </a:rPr>
                        <a:t>FaaS</a:t>
                      </a:r>
                      <a:r>
                        <a:rPr lang="en-CA" sz="1600" dirty="0">
                          <a:effectLst/>
                        </a:rPr>
                        <a:t> cloud mechanisms.</a:t>
                      </a:r>
                    </a:p>
                  </a:txBody>
                  <a:tcPr marL="142875" marR="142875" marT="19050" marB="19050" anchor="ctr"/>
                </a:tc>
                <a:extLst>
                  <a:ext uri="{0D108BD9-81ED-4DB2-BD59-A6C34878D82A}">
                    <a16:rowId xmlns:a16="http://schemas.microsoft.com/office/drawing/2014/main" val="2074845795"/>
                  </a:ext>
                </a:extLst>
              </a:tr>
              <a:tr h="370840">
                <a:tc>
                  <a:txBody>
                    <a:bodyPr/>
                    <a:lstStyle/>
                    <a:p>
                      <a:pPr algn="l"/>
                      <a:r>
                        <a:rPr lang="en-CA" sz="1600" dirty="0">
                          <a:effectLst/>
                        </a:rPr>
                        <a:t>Compatibility</a:t>
                      </a:r>
                    </a:p>
                  </a:txBody>
                  <a:tcPr marL="142875" marR="142875" marT="19050" marB="19050" anchor="ctr"/>
                </a:tc>
                <a:tc>
                  <a:txBody>
                    <a:bodyPr/>
                    <a:lstStyle/>
                    <a:p>
                      <a:pPr algn="l"/>
                      <a:r>
                        <a:rPr lang="en-CA" sz="1600">
                          <a:effectLst/>
                        </a:rPr>
                        <a:t>R10: Stateful</a:t>
                      </a:r>
                    </a:p>
                  </a:txBody>
                  <a:tcPr marL="142875" marR="142875" marT="19050" marB="19050" anchor="ctr"/>
                </a:tc>
                <a:tc>
                  <a:txBody>
                    <a:bodyPr/>
                    <a:lstStyle/>
                    <a:p>
                      <a:pPr algn="l"/>
                      <a:r>
                        <a:rPr lang="en-CA" sz="1600">
                          <a:effectLst/>
                        </a:rPr>
                        <a:t>It should be possible to run stateful workloads, to be compatible with existing client-side programming model expectations.</a:t>
                      </a:r>
                    </a:p>
                  </a:txBody>
                  <a:tcPr marL="142875" marR="142875" marT="19050" marB="19050" anchor="ctr"/>
                </a:tc>
                <a:extLst>
                  <a:ext uri="{0D108BD9-81ED-4DB2-BD59-A6C34878D82A}">
                    <a16:rowId xmlns:a16="http://schemas.microsoft.com/office/drawing/2014/main" val="2033074096"/>
                  </a:ext>
                </a:extLst>
              </a:tr>
              <a:tr h="370840">
                <a:tc>
                  <a:txBody>
                    <a:bodyPr/>
                    <a:lstStyle/>
                    <a:p>
                      <a:pPr algn="l"/>
                      <a:r>
                        <a:rPr lang="en-CA" sz="1600">
                          <a:effectLst/>
                        </a:rPr>
                        <a:t>Performance</a:t>
                      </a:r>
                    </a:p>
                  </a:txBody>
                  <a:tcPr marL="142875" marR="142875" marT="19050" marB="19050" anchor="ctr"/>
                </a:tc>
                <a:tc>
                  <a:txBody>
                    <a:bodyPr/>
                    <a:lstStyle/>
                    <a:p>
                      <a:pPr algn="l"/>
                      <a:r>
                        <a:rPr lang="en-CA" sz="1600" dirty="0">
                          <a:effectLst/>
                        </a:rPr>
                        <a:t>R11: Parallelism</a:t>
                      </a:r>
                    </a:p>
                  </a:txBody>
                  <a:tcPr marL="142875" marR="142875" marT="19050" marB="19050" anchor="ctr"/>
                </a:tc>
                <a:tc>
                  <a:txBody>
                    <a:bodyPr/>
                    <a:lstStyle/>
                    <a:p>
                      <a:pPr algn="l"/>
                      <a:r>
                        <a:rPr lang="en-CA" sz="1600" dirty="0">
                          <a:effectLst/>
                        </a:rPr>
                        <a:t>It should be possible to run multiple workloads in parallel and/or express parallelism within a single workload.</a:t>
                      </a:r>
                    </a:p>
                  </a:txBody>
                  <a:tcPr marL="142875" marR="142875" marT="19050" marB="19050" anchor="ctr"/>
                </a:tc>
                <a:extLst>
                  <a:ext uri="{0D108BD9-81ED-4DB2-BD59-A6C34878D82A}">
                    <a16:rowId xmlns:a16="http://schemas.microsoft.com/office/drawing/2014/main" val="1417967681"/>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R12: Asynchronous</a:t>
                      </a:r>
                    </a:p>
                  </a:txBody>
                  <a:tcPr marL="142875" marR="142875" marT="19050" marB="19050" anchor="ctr"/>
                </a:tc>
                <a:tc>
                  <a:txBody>
                    <a:bodyPr/>
                    <a:lstStyle/>
                    <a:p>
                      <a:pPr algn="l"/>
                      <a:r>
                        <a:rPr lang="en-CA" sz="1600" dirty="0">
                          <a:effectLst/>
                        </a:rPr>
                        <a:t>The API for communicating with a running workload should be non-blocking (asynchronous) to hide the latency of remote communication and allow the main (user interface) thread to run in parallel with the workload (even if the workload is being run on the client).</a:t>
                      </a:r>
                    </a:p>
                  </a:txBody>
                  <a:tcPr marL="142875" marR="142875" marT="19050" marB="19050" anchor="ctr"/>
                </a:tc>
                <a:extLst>
                  <a:ext uri="{0D108BD9-81ED-4DB2-BD59-A6C34878D82A}">
                    <a16:rowId xmlns:a16="http://schemas.microsoft.com/office/drawing/2014/main" val="3313266652"/>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2022-09-08</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9</a:t>
            </a:fld>
            <a:endParaRPr lang="en-US"/>
          </a:p>
        </p:txBody>
      </p:sp>
    </p:spTree>
    <p:extLst>
      <p:ext uri="{BB962C8B-B14F-4D97-AF65-F5344CB8AC3E}">
        <p14:creationId xmlns:p14="http://schemas.microsoft.com/office/powerpoint/2010/main" val="296800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B82C324-38C9-8D43-B9CF-BB1C50F6C7D4}" vid="{E77D58A1-DB36-8941-873E-0ACC69A37E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938</TotalTime>
  <Words>1271</Words>
  <Application>Microsoft Macintosh PowerPoint</Application>
  <PresentationFormat>Widescreen</PresentationFormat>
  <Paragraphs>189</Paragraphs>
  <Slides>12</Slides>
  <Notes>2</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Web and Networks IG: Edge Computing Web Exploration</vt:lpstr>
      <vt:lpstr>Outline</vt:lpstr>
      <vt:lpstr>Use Cases</vt:lpstr>
      <vt:lpstr>Use Cases</vt:lpstr>
      <vt:lpstr>Stakeholders</vt:lpstr>
      <vt:lpstr>General Requirements</vt:lpstr>
      <vt:lpstr>Detailed Requirements (1/3)</vt:lpstr>
      <vt:lpstr>Detailed Requirements (2/3)</vt:lpstr>
      <vt:lpstr>Detailed Requirements (3/3)</vt:lpstr>
      <vt:lpstr>Proposals</vt:lpstr>
      <vt:lpstr>Discussion (20m)</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Mccool, Michael</dc:creator>
  <cp:lastModifiedBy>Mccool, Michael</cp:lastModifiedBy>
  <cp:revision>37</cp:revision>
  <dcterms:created xsi:type="dcterms:W3CDTF">2021-03-09T15:46:26Z</dcterms:created>
  <dcterms:modified xsi:type="dcterms:W3CDTF">2022-09-08T15:19:18Z</dcterms:modified>
</cp:coreProperties>
</file>